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1"/>
  </p:notesMasterIdLst>
  <p:sldIdLst>
    <p:sldId id="257" r:id="rId2"/>
    <p:sldId id="841" r:id="rId3"/>
    <p:sldId id="1310" r:id="rId4"/>
    <p:sldId id="1312" r:id="rId5"/>
    <p:sldId id="1114" r:id="rId6"/>
    <p:sldId id="1115" r:id="rId7"/>
    <p:sldId id="1126" r:id="rId8"/>
    <p:sldId id="1127" r:id="rId9"/>
    <p:sldId id="1128" r:id="rId10"/>
    <p:sldId id="1116" r:id="rId11"/>
    <p:sldId id="258" r:id="rId12"/>
    <p:sldId id="962" r:id="rId13"/>
    <p:sldId id="973" r:id="rId14"/>
    <p:sldId id="974" r:id="rId15"/>
    <p:sldId id="975" r:id="rId16"/>
    <p:sldId id="976" r:id="rId17"/>
    <p:sldId id="977" r:id="rId18"/>
    <p:sldId id="970" r:id="rId19"/>
    <p:sldId id="978" r:id="rId20"/>
    <p:sldId id="1329" r:id="rId21"/>
    <p:sldId id="1313" r:id="rId22"/>
    <p:sldId id="1117" r:id="rId23"/>
    <p:sldId id="1118" r:id="rId24"/>
    <p:sldId id="1119" r:id="rId25"/>
    <p:sldId id="1120" r:id="rId26"/>
    <p:sldId id="1121" r:id="rId27"/>
    <p:sldId id="1122" r:id="rId28"/>
    <p:sldId id="1123" r:id="rId29"/>
    <p:sldId id="1124" r:id="rId30"/>
    <p:sldId id="1125" r:id="rId31"/>
    <p:sldId id="1129" r:id="rId32"/>
    <p:sldId id="1130" r:id="rId33"/>
    <p:sldId id="1131" r:id="rId34"/>
    <p:sldId id="1132" r:id="rId35"/>
    <p:sldId id="1133" r:id="rId36"/>
    <p:sldId id="979" r:id="rId37"/>
    <p:sldId id="971" r:id="rId38"/>
    <p:sldId id="980" r:id="rId39"/>
    <p:sldId id="981" r:id="rId40"/>
    <p:sldId id="1330" r:id="rId41"/>
    <p:sldId id="1314" r:id="rId42"/>
    <p:sldId id="1134" r:id="rId43"/>
    <p:sldId id="1135" r:id="rId44"/>
    <p:sldId id="1136" r:id="rId45"/>
    <p:sldId id="1137" r:id="rId46"/>
    <p:sldId id="1138" r:id="rId47"/>
    <p:sldId id="1139" r:id="rId48"/>
    <p:sldId id="1140" r:id="rId49"/>
    <p:sldId id="1141" r:id="rId50"/>
    <p:sldId id="1142" r:id="rId51"/>
    <p:sldId id="982" r:id="rId52"/>
    <p:sldId id="983" r:id="rId53"/>
    <p:sldId id="984" r:id="rId54"/>
    <p:sldId id="985" r:id="rId55"/>
    <p:sldId id="986" r:id="rId56"/>
    <p:sldId id="987" r:id="rId57"/>
    <p:sldId id="988" r:id="rId58"/>
    <p:sldId id="989" r:id="rId59"/>
    <p:sldId id="990" r:id="rId60"/>
    <p:sldId id="1331" r:id="rId61"/>
    <p:sldId id="1315" r:id="rId62"/>
    <p:sldId id="1143" r:id="rId63"/>
    <p:sldId id="1144" r:id="rId64"/>
    <p:sldId id="1145" r:id="rId65"/>
    <p:sldId id="1146" r:id="rId66"/>
    <p:sldId id="1147" r:id="rId67"/>
    <p:sldId id="1148" r:id="rId68"/>
    <p:sldId id="1149" r:id="rId69"/>
    <p:sldId id="1150" r:id="rId70"/>
    <p:sldId id="1151" r:id="rId71"/>
    <p:sldId id="1152" r:id="rId72"/>
    <p:sldId id="1153" r:id="rId73"/>
    <p:sldId id="1155" r:id="rId74"/>
    <p:sldId id="1154" r:id="rId75"/>
    <p:sldId id="1156" r:id="rId76"/>
    <p:sldId id="1157" r:id="rId77"/>
    <p:sldId id="991" r:id="rId78"/>
    <p:sldId id="992" r:id="rId79"/>
    <p:sldId id="993" r:id="rId80"/>
    <p:sldId id="994" r:id="rId81"/>
    <p:sldId id="995" r:id="rId82"/>
    <p:sldId id="996" r:id="rId83"/>
    <p:sldId id="997" r:id="rId84"/>
    <p:sldId id="998" r:id="rId85"/>
    <p:sldId id="999" r:id="rId86"/>
    <p:sldId id="1000" r:id="rId87"/>
    <p:sldId id="1001" r:id="rId88"/>
    <p:sldId id="1002" r:id="rId89"/>
    <p:sldId id="1003" r:id="rId90"/>
    <p:sldId id="1004" r:id="rId91"/>
    <p:sldId id="1005" r:id="rId92"/>
    <p:sldId id="1006" r:id="rId93"/>
    <p:sldId id="1007" r:id="rId94"/>
    <p:sldId id="1008" r:id="rId95"/>
    <p:sldId id="1332" r:id="rId96"/>
    <p:sldId id="1316" r:id="rId97"/>
    <p:sldId id="1158" r:id="rId98"/>
    <p:sldId id="1159" r:id="rId99"/>
    <p:sldId id="1160" r:id="rId100"/>
    <p:sldId id="1161" r:id="rId101"/>
    <p:sldId id="1162" r:id="rId102"/>
    <p:sldId id="1163" r:id="rId103"/>
    <p:sldId id="1164" r:id="rId104"/>
    <p:sldId id="1165" r:id="rId105"/>
    <p:sldId id="1166" r:id="rId106"/>
    <p:sldId id="1167" r:id="rId107"/>
    <p:sldId id="1168" r:id="rId108"/>
    <p:sldId id="1009" r:id="rId109"/>
    <p:sldId id="1010" r:id="rId110"/>
    <p:sldId id="1011" r:id="rId111"/>
    <p:sldId id="1013" r:id="rId112"/>
    <p:sldId id="1012" r:id="rId113"/>
    <p:sldId id="1015" r:id="rId114"/>
    <p:sldId id="1016" r:id="rId115"/>
    <p:sldId id="1333" r:id="rId116"/>
    <p:sldId id="1317" r:id="rId117"/>
    <p:sldId id="1169" r:id="rId118"/>
    <p:sldId id="1170" r:id="rId119"/>
    <p:sldId id="1171" r:id="rId120"/>
    <p:sldId id="1172" r:id="rId121"/>
    <p:sldId id="1173" r:id="rId122"/>
    <p:sldId id="1174" r:id="rId123"/>
    <p:sldId id="1175" r:id="rId124"/>
    <p:sldId id="1176" r:id="rId125"/>
    <p:sldId id="1177" r:id="rId126"/>
    <p:sldId id="1017" r:id="rId127"/>
    <p:sldId id="1024" r:id="rId128"/>
    <p:sldId id="1025" r:id="rId129"/>
    <p:sldId id="1027" r:id="rId130"/>
    <p:sldId id="1028" r:id="rId131"/>
    <p:sldId id="1029" r:id="rId132"/>
    <p:sldId id="1023" r:id="rId133"/>
    <p:sldId id="1030" r:id="rId134"/>
    <p:sldId id="1031" r:id="rId135"/>
    <p:sldId id="1032" r:id="rId136"/>
    <p:sldId id="1334" r:id="rId137"/>
    <p:sldId id="1318" r:id="rId138"/>
    <p:sldId id="1178" r:id="rId139"/>
    <p:sldId id="1179" r:id="rId140"/>
    <p:sldId id="1180" r:id="rId141"/>
    <p:sldId id="1033" r:id="rId142"/>
    <p:sldId id="1034" r:id="rId143"/>
    <p:sldId id="1035" r:id="rId144"/>
    <p:sldId id="1036" r:id="rId145"/>
    <p:sldId id="1037" r:id="rId146"/>
    <p:sldId id="1335" r:id="rId147"/>
    <p:sldId id="1319" r:id="rId148"/>
    <p:sldId id="1181" r:id="rId149"/>
    <p:sldId id="1182" r:id="rId150"/>
    <p:sldId id="1183" r:id="rId151"/>
    <p:sldId id="1184" r:id="rId152"/>
    <p:sldId id="1185" r:id="rId153"/>
    <p:sldId id="1186" r:id="rId154"/>
    <p:sldId id="1187" r:id="rId155"/>
    <p:sldId id="1188" r:id="rId156"/>
    <p:sldId id="1189" r:id="rId157"/>
    <p:sldId id="1190" r:id="rId158"/>
    <p:sldId id="1191" r:id="rId159"/>
    <p:sldId id="1192" r:id="rId160"/>
    <p:sldId id="1193" r:id="rId161"/>
    <p:sldId id="1194" r:id="rId162"/>
    <p:sldId id="1038" r:id="rId163"/>
    <p:sldId id="1039" r:id="rId164"/>
    <p:sldId id="1040" r:id="rId165"/>
    <p:sldId id="1041" r:id="rId166"/>
    <p:sldId id="1042" r:id="rId167"/>
    <p:sldId id="1043" r:id="rId168"/>
    <p:sldId id="1044" r:id="rId169"/>
    <p:sldId id="1336" r:id="rId170"/>
    <p:sldId id="1320" r:id="rId171"/>
    <p:sldId id="1195" r:id="rId172"/>
    <p:sldId id="1196" r:id="rId173"/>
    <p:sldId id="1197" r:id="rId174"/>
    <p:sldId id="1198" r:id="rId175"/>
    <p:sldId id="1199" r:id="rId176"/>
    <p:sldId id="1200" r:id="rId177"/>
    <p:sldId id="1201" r:id="rId178"/>
    <p:sldId id="1202" r:id="rId179"/>
    <p:sldId id="1203" r:id="rId180"/>
    <p:sldId id="1204" r:id="rId181"/>
    <p:sldId id="1205" r:id="rId182"/>
    <p:sldId id="1206" r:id="rId183"/>
    <p:sldId id="1207" r:id="rId184"/>
    <p:sldId id="1208" r:id="rId185"/>
    <p:sldId id="1209" r:id="rId186"/>
    <p:sldId id="1210" r:id="rId187"/>
    <p:sldId id="1211" r:id="rId188"/>
    <p:sldId id="1045" r:id="rId189"/>
    <p:sldId id="1046" r:id="rId190"/>
    <p:sldId id="1047" r:id="rId191"/>
    <p:sldId id="1048" r:id="rId192"/>
    <p:sldId id="1049" r:id="rId193"/>
    <p:sldId id="1050" r:id="rId194"/>
    <p:sldId id="1051" r:id="rId195"/>
    <p:sldId id="1337" r:id="rId196"/>
    <p:sldId id="1321" r:id="rId197"/>
    <p:sldId id="1212" r:id="rId198"/>
    <p:sldId id="1052" r:id="rId199"/>
    <p:sldId id="1053" r:id="rId200"/>
    <p:sldId id="1054" r:id="rId201"/>
    <p:sldId id="1055" r:id="rId202"/>
    <p:sldId id="1056" r:id="rId203"/>
    <p:sldId id="1057" r:id="rId204"/>
    <p:sldId id="1058" r:id="rId205"/>
    <p:sldId id="1070" r:id="rId206"/>
    <p:sldId id="1059" r:id="rId207"/>
    <p:sldId id="1060" r:id="rId208"/>
    <p:sldId id="1061" r:id="rId209"/>
    <p:sldId id="1062" r:id="rId210"/>
    <p:sldId id="1071" r:id="rId211"/>
    <p:sldId id="1063" r:id="rId212"/>
    <p:sldId id="1064" r:id="rId213"/>
    <p:sldId id="1065" r:id="rId214"/>
    <p:sldId id="1311" r:id="rId215"/>
    <p:sldId id="1338" r:id="rId216"/>
    <p:sldId id="1322" r:id="rId217"/>
    <p:sldId id="1213" r:id="rId218"/>
    <p:sldId id="1214" r:id="rId219"/>
    <p:sldId id="1216" r:id="rId220"/>
    <p:sldId id="1222" r:id="rId221"/>
    <p:sldId id="1215" r:id="rId222"/>
    <p:sldId id="1218" r:id="rId223"/>
    <p:sldId id="1219" r:id="rId224"/>
    <p:sldId id="1220" r:id="rId225"/>
    <p:sldId id="1217" r:id="rId226"/>
    <p:sldId id="1221" r:id="rId227"/>
    <p:sldId id="1223" r:id="rId228"/>
    <p:sldId id="1224" r:id="rId229"/>
    <p:sldId id="1225" r:id="rId230"/>
    <p:sldId id="1226" r:id="rId231"/>
    <p:sldId id="1227" r:id="rId232"/>
    <p:sldId id="1228" r:id="rId233"/>
    <p:sldId id="1229" r:id="rId234"/>
    <p:sldId id="1230" r:id="rId235"/>
    <p:sldId id="1231" r:id="rId236"/>
    <p:sldId id="1232" r:id="rId237"/>
    <p:sldId id="1066" r:id="rId238"/>
    <p:sldId id="1067" r:id="rId239"/>
    <p:sldId id="1068" r:id="rId240"/>
    <p:sldId id="1069" r:id="rId241"/>
    <p:sldId id="1072" r:id="rId242"/>
    <p:sldId id="1073" r:id="rId243"/>
    <p:sldId id="1074" r:id="rId244"/>
    <p:sldId id="1075" r:id="rId245"/>
    <p:sldId id="1076" r:id="rId246"/>
    <p:sldId id="1077" r:id="rId247"/>
    <p:sldId id="1339" r:id="rId248"/>
    <p:sldId id="1323" r:id="rId249"/>
    <p:sldId id="1233" r:id="rId250"/>
    <p:sldId id="1234" r:id="rId251"/>
    <p:sldId id="1235" r:id="rId252"/>
    <p:sldId id="1236" r:id="rId253"/>
    <p:sldId id="1237" r:id="rId254"/>
    <p:sldId id="1238" r:id="rId255"/>
    <p:sldId id="1239" r:id="rId256"/>
    <p:sldId id="1240" r:id="rId257"/>
    <p:sldId id="1241" r:id="rId258"/>
    <p:sldId id="1242" r:id="rId259"/>
    <p:sldId id="1243" r:id="rId260"/>
    <p:sldId id="1078" r:id="rId261"/>
    <p:sldId id="1079" r:id="rId262"/>
    <p:sldId id="1080" r:id="rId263"/>
    <p:sldId id="1081" r:id="rId264"/>
    <p:sldId id="1082" r:id="rId265"/>
    <p:sldId id="1083" r:id="rId266"/>
    <p:sldId id="1084" r:id="rId267"/>
    <p:sldId id="1085" r:id="rId268"/>
    <p:sldId id="1340" r:id="rId269"/>
    <p:sldId id="1324" r:id="rId270"/>
    <p:sldId id="1244" r:id="rId271"/>
    <p:sldId id="1086" r:id="rId272"/>
    <p:sldId id="1087" r:id="rId273"/>
    <p:sldId id="1088" r:id="rId274"/>
    <p:sldId id="1089" r:id="rId275"/>
    <p:sldId id="1090" r:id="rId276"/>
    <p:sldId id="1091" r:id="rId277"/>
    <p:sldId id="1092" r:id="rId278"/>
    <p:sldId id="1093" r:id="rId279"/>
    <p:sldId id="1094" r:id="rId280"/>
    <p:sldId id="1341" r:id="rId281"/>
    <p:sldId id="1325" r:id="rId282"/>
    <p:sldId id="1245" r:id="rId283"/>
    <p:sldId id="1246" r:id="rId284"/>
    <p:sldId id="1247" r:id="rId285"/>
    <p:sldId id="1248" r:id="rId286"/>
    <p:sldId id="1249" r:id="rId287"/>
    <p:sldId id="1250" r:id="rId288"/>
    <p:sldId id="1251" r:id="rId289"/>
    <p:sldId id="1252" r:id="rId290"/>
    <p:sldId id="1253" r:id="rId291"/>
    <p:sldId id="1254" r:id="rId292"/>
    <p:sldId id="1255" r:id="rId293"/>
    <p:sldId id="1256" r:id="rId294"/>
    <p:sldId id="1257" r:id="rId295"/>
    <p:sldId id="1095" r:id="rId296"/>
    <p:sldId id="1096" r:id="rId297"/>
    <p:sldId id="1342" r:id="rId298"/>
    <p:sldId id="1326" r:id="rId299"/>
    <p:sldId id="1258" r:id="rId300"/>
    <p:sldId id="1259" r:id="rId301"/>
    <p:sldId id="1260" r:id="rId302"/>
    <p:sldId id="1261" r:id="rId303"/>
    <p:sldId id="1262" r:id="rId304"/>
    <p:sldId id="1263" r:id="rId305"/>
    <p:sldId id="1264" r:id="rId306"/>
    <p:sldId id="1265" r:id="rId307"/>
    <p:sldId id="1266" r:id="rId308"/>
    <p:sldId id="1267" r:id="rId309"/>
    <p:sldId id="1268" r:id="rId310"/>
    <p:sldId id="1269" r:id="rId311"/>
    <p:sldId id="1270" r:id="rId312"/>
    <p:sldId id="1271" r:id="rId313"/>
    <p:sldId id="1272" r:id="rId314"/>
    <p:sldId id="1273" r:id="rId315"/>
    <p:sldId id="1274" r:id="rId316"/>
    <p:sldId id="1275" r:id="rId317"/>
    <p:sldId id="1276" r:id="rId318"/>
    <p:sldId id="1277" r:id="rId319"/>
    <p:sldId id="1278" r:id="rId320"/>
    <p:sldId id="1279" r:id="rId321"/>
    <p:sldId id="1280" r:id="rId322"/>
    <p:sldId id="1281" r:id="rId323"/>
    <p:sldId id="1282" r:id="rId324"/>
    <p:sldId id="1283" r:id="rId325"/>
    <p:sldId id="1284" r:id="rId326"/>
    <p:sldId id="1285" r:id="rId327"/>
    <p:sldId id="1286" r:id="rId328"/>
    <p:sldId id="1287" r:id="rId329"/>
    <p:sldId id="1288" r:id="rId330"/>
    <p:sldId id="1289" r:id="rId331"/>
    <p:sldId id="1290" r:id="rId332"/>
    <p:sldId id="1291" r:id="rId333"/>
    <p:sldId id="1292" r:id="rId334"/>
    <p:sldId id="1293" r:id="rId335"/>
    <p:sldId id="1294" r:id="rId336"/>
    <p:sldId id="1295" r:id="rId337"/>
    <p:sldId id="1296" r:id="rId338"/>
    <p:sldId id="1297" r:id="rId339"/>
    <p:sldId id="1298" r:id="rId340"/>
    <p:sldId id="1299" r:id="rId341"/>
    <p:sldId id="1300" r:id="rId342"/>
    <p:sldId id="1097" r:id="rId343"/>
    <p:sldId id="1098" r:id="rId344"/>
    <p:sldId id="1099" r:id="rId345"/>
    <p:sldId id="1100" r:id="rId346"/>
    <p:sldId id="1101" r:id="rId347"/>
    <p:sldId id="1102" r:id="rId348"/>
    <p:sldId id="1104" r:id="rId349"/>
    <p:sldId id="1343" r:id="rId350"/>
    <p:sldId id="1327" r:id="rId351"/>
    <p:sldId id="1301" r:id="rId352"/>
    <p:sldId id="1105" r:id="rId353"/>
    <p:sldId id="1107" r:id="rId354"/>
    <p:sldId id="1108" r:id="rId355"/>
    <p:sldId id="1109" r:id="rId356"/>
    <p:sldId id="1110" r:id="rId357"/>
    <p:sldId id="1111" r:id="rId358"/>
    <p:sldId id="1344" r:id="rId359"/>
    <p:sldId id="1328" r:id="rId360"/>
    <p:sldId id="1302" r:id="rId361"/>
    <p:sldId id="1304" r:id="rId362"/>
    <p:sldId id="1305" r:id="rId363"/>
    <p:sldId id="1306" r:id="rId364"/>
    <p:sldId id="1307" r:id="rId365"/>
    <p:sldId id="1308" r:id="rId366"/>
    <p:sldId id="1309" r:id="rId367"/>
    <p:sldId id="1112" r:id="rId368"/>
    <p:sldId id="1113" r:id="rId369"/>
    <p:sldId id="1345" r:id="rId3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663300"/>
    <a:srgbClr val="FF6600"/>
    <a:srgbClr val="FF0066"/>
    <a:srgbClr val="CC0066"/>
    <a:srgbClr val="CC0099"/>
    <a:srgbClr val="FF9900"/>
    <a:srgbClr val="07A16E"/>
    <a:srgbClr val="026A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notesMaster" Target="notesMasters/notesMaster1.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presProps" Target="pres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microsoft.com/office/2016/11/relationships/changesInfo" Target="changesInfos/changesInfo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field, April" userId="S::awhitfield@hempsteadschools.org::43bc52b7-8f63-4aae-ac42-220c931cd3c8" providerId="AD" clId="Web-{3FE2F3D4-EDD5-B723-A2CE-D0EB298B438D}"/>
    <pc:docChg chg="modSld">
      <pc:chgData name="Whitfield, April" userId="S::awhitfield@hempsteadschools.org::43bc52b7-8f63-4aae-ac42-220c931cd3c8" providerId="AD" clId="Web-{3FE2F3D4-EDD5-B723-A2CE-D0EB298B438D}" dt="2022-02-14T18:22:36.795" v="1" actId="1076"/>
      <pc:docMkLst>
        <pc:docMk/>
      </pc:docMkLst>
      <pc:sldChg chg="modSp">
        <pc:chgData name="Whitfield, April" userId="S::awhitfield@hempsteadschools.org::43bc52b7-8f63-4aae-ac42-220c931cd3c8" providerId="AD" clId="Web-{3FE2F3D4-EDD5-B723-A2CE-D0EB298B438D}" dt="2022-02-14T18:22:36.795" v="1" actId="1076"/>
        <pc:sldMkLst>
          <pc:docMk/>
          <pc:sldMk cId="1318948001" sldId="1006"/>
        </pc:sldMkLst>
        <pc:picChg chg="mod">
          <ac:chgData name="Whitfield, April" userId="S::awhitfield@hempsteadschools.org::43bc52b7-8f63-4aae-ac42-220c931cd3c8" providerId="AD" clId="Web-{3FE2F3D4-EDD5-B723-A2CE-D0EB298B438D}" dt="2022-02-14T18:22:36.795" v="1" actId="1076"/>
          <ac:picMkLst>
            <pc:docMk/>
            <pc:sldMk cId="1318948001" sldId="1006"/>
            <ac:picMk id="22" creationId="{00000000-0000-0000-0000-000000000000}"/>
          </ac:picMkLst>
        </pc:picChg>
      </pc:sldChg>
    </pc:docChg>
  </pc:docChgLst>
  <pc:docChgLst>
    <pc:chgData name="Lanzer, Kerry" userId="S::klanzer@hempsteadschools.org::304de3fe-fa63-4ca2-b374-079c04ba9f88" providerId="AD" clId="Web-{C873F1E5-06BA-79C4-40B3-490E8E0D0154}"/>
    <pc:docChg chg="modSld">
      <pc:chgData name="Lanzer, Kerry" userId="S::klanzer@hempsteadschools.org::304de3fe-fa63-4ca2-b374-079c04ba9f88" providerId="AD" clId="Web-{C873F1E5-06BA-79C4-40B3-490E8E0D0154}" dt="2024-02-14T18:20:46.188" v="2" actId="1076"/>
      <pc:docMkLst>
        <pc:docMk/>
      </pc:docMkLst>
      <pc:sldChg chg="modSp">
        <pc:chgData name="Lanzer, Kerry" userId="S::klanzer@hempsteadschools.org::304de3fe-fa63-4ca2-b374-079c04ba9f88" providerId="AD" clId="Web-{C873F1E5-06BA-79C4-40B3-490E8E0D0154}" dt="2024-02-14T18:15:09.802" v="0" actId="1076"/>
        <pc:sldMkLst>
          <pc:docMk/>
          <pc:sldMk cId="4115924262" sldId="1305"/>
        </pc:sldMkLst>
        <pc:picChg chg="mod">
          <ac:chgData name="Lanzer, Kerry" userId="S::klanzer@hempsteadschools.org::304de3fe-fa63-4ca2-b374-079c04ba9f88" providerId="AD" clId="Web-{C873F1E5-06BA-79C4-40B3-490E8E0D0154}" dt="2024-02-14T18:15:09.802" v="0" actId="1076"/>
          <ac:picMkLst>
            <pc:docMk/>
            <pc:sldMk cId="4115924262" sldId="1305"/>
            <ac:picMk id="3074" creationId="{00000000-0000-0000-0000-000000000000}"/>
          </ac:picMkLst>
        </pc:picChg>
      </pc:sldChg>
      <pc:sldChg chg="modSp">
        <pc:chgData name="Lanzer, Kerry" userId="S::klanzer@hempsteadschools.org::304de3fe-fa63-4ca2-b374-079c04ba9f88" providerId="AD" clId="Web-{C873F1E5-06BA-79C4-40B3-490E8E0D0154}" dt="2024-02-14T18:20:46.188" v="2" actId="1076"/>
        <pc:sldMkLst>
          <pc:docMk/>
          <pc:sldMk cId="2381216112" sldId="1309"/>
        </pc:sldMkLst>
        <pc:picChg chg="mod">
          <ac:chgData name="Lanzer, Kerry" userId="S::klanzer@hempsteadschools.org::304de3fe-fa63-4ca2-b374-079c04ba9f88" providerId="AD" clId="Web-{C873F1E5-06BA-79C4-40B3-490E8E0D0154}" dt="2024-02-14T18:20:46.188" v="2" actId="1076"/>
          <ac:picMkLst>
            <pc:docMk/>
            <pc:sldMk cId="2381216112" sldId="1309"/>
            <ac:picMk id="9218" creationId="{00000000-0000-0000-0000-000000000000}"/>
          </ac:picMkLst>
        </pc:picChg>
      </pc:sldChg>
    </pc:docChg>
  </pc:docChgLst>
  <pc:docChgLst>
    <pc:chgData name="Lanzer, Kerry" userId="S::klanzer@hempsteadschools.org::304de3fe-fa63-4ca2-b374-079c04ba9f88" providerId="AD" clId="Web-{BAD8D75E-3C5C-60F5-C67E-0593D99EACFF}"/>
    <pc:docChg chg="modSld">
      <pc:chgData name="Lanzer, Kerry" userId="S::klanzer@hempsteadschools.org::304de3fe-fa63-4ca2-b374-079c04ba9f88" providerId="AD" clId="Web-{BAD8D75E-3C5C-60F5-C67E-0593D99EACFF}" dt="2024-01-30T18:14:10.881" v="3" actId="1076"/>
      <pc:docMkLst>
        <pc:docMk/>
      </pc:docMkLst>
      <pc:sldChg chg="modSp">
        <pc:chgData name="Lanzer, Kerry" userId="S::klanzer@hempsteadschools.org::304de3fe-fa63-4ca2-b374-079c04ba9f88" providerId="AD" clId="Web-{BAD8D75E-3C5C-60F5-C67E-0593D99EACFF}" dt="2024-01-30T18:14:10.881" v="3" actId="1076"/>
        <pc:sldMkLst>
          <pc:docMk/>
          <pc:sldMk cId="1011085519" sldId="1008"/>
        </pc:sldMkLst>
        <pc:picChg chg="mod">
          <ac:chgData name="Lanzer, Kerry" userId="S::klanzer@hempsteadschools.org::304de3fe-fa63-4ca2-b374-079c04ba9f88" providerId="AD" clId="Web-{BAD8D75E-3C5C-60F5-C67E-0593D99EACFF}" dt="2024-01-30T18:14:10.881" v="3" actId="1076"/>
          <ac:picMkLst>
            <pc:docMk/>
            <pc:sldMk cId="1011085519" sldId="1008"/>
            <ac:picMk id="2" creationId="{00000000-0000-0000-0000-000000000000}"/>
          </ac:picMkLst>
        </pc:picChg>
      </pc:sldChg>
    </pc:docChg>
  </pc:docChgLst>
  <pc:docChgLst>
    <pc:chgData name="Simpson, Danielle" userId="S::dsimpson@hempsteadschools.org::1e56ceef-4eaf-4156-8254-fd3c0c5c89c9" providerId="AD" clId="Web-{3E1AC6DD-E70E-F8AD-37DC-138F9E66212D}"/>
    <pc:docChg chg="addSld delSld">
      <pc:chgData name="Simpson, Danielle" userId="S::dsimpson@hempsteadschools.org::1e56ceef-4eaf-4156-8254-fd3c0c5c89c9" providerId="AD" clId="Web-{3E1AC6DD-E70E-F8AD-37DC-138F9E66212D}" dt="2024-02-13T03:33:29.009" v="1"/>
      <pc:docMkLst>
        <pc:docMk/>
      </pc:docMkLst>
      <pc:sldChg chg="add del">
        <pc:chgData name="Simpson, Danielle" userId="S::dsimpson@hempsteadschools.org::1e56ceef-4eaf-4156-8254-fd3c0c5c89c9" providerId="AD" clId="Web-{3E1AC6DD-E70E-F8AD-37DC-138F9E66212D}" dt="2024-02-13T03:33:29.009" v="1"/>
        <pc:sldMkLst>
          <pc:docMk/>
          <pc:sldMk cId="2451342334" sldId="1346"/>
        </pc:sldMkLst>
      </pc:sldChg>
    </pc:docChg>
  </pc:docChgLst>
  <pc:docChgLst>
    <pc:chgData name="Whitfield, April" userId="S::awhitfield@hempsteadschools.org::43bc52b7-8f63-4aae-ac42-220c931cd3c8" providerId="AD" clId="Web-{877D0EDC-FB10-4A69-A33F-F2E2DF8C8D1D}"/>
    <pc:docChg chg="modSld">
      <pc:chgData name="Whitfield, April" userId="S::awhitfield@hempsteadschools.org::43bc52b7-8f63-4aae-ac42-220c931cd3c8" providerId="AD" clId="Web-{877D0EDC-FB10-4A69-A33F-F2E2DF8C8D1D}" dt="2022-02-07T18:05:32.454" v="0" actId="1076"/>
      <pc:docMkLst>
        <pc:docMk/>
      </pc:docMkLst>
      <pc:sldChg chg="modSp">
        <pc:chgData name="Whitfield, April" userId="S::awhitfield@hempsteadschools.org::43bc52b7-8f63-4aae-ac42-220c931cd3c8" providerId="AD" clId="Web-{877D0EDC-FB10-4A69-A33F-F2E2DF8C8D1D}" dt="2022-02-07T18:05:32.454" v="0" actId="1076"/>
        <pc:sldMkLst>
          <pc:docMk/>
          <pc:sldMk cId="1161583440" sldId="1126"/>
        </pc:sldMkLst>
        <pc:picChg chg="mod">
          <ac:chgData name="Whitfield, April" userId="S::awhitfield@hempsteadschools.org::43bc52b7-8f63-4aae-ac42-220c931cd3c8" providerId="AD" clId="Web-{877D0EDC-FB10-4A69-A33F-F2E2DF8C8D1D}" dt="2022-02-07T18:05:32.454" v="0" actId="1076"/>
          <ac:picMkLst>
            <pc:docMk/>
            <pc:sldMk cId="1161583440" sldId="1126"/>
            <ac:picMk id="3074" creationId="{00000000-0000-0000-0000-000000000000}"/>
          </ac:picMkLst>
        </pc:picChg>
      </pc:sldChg>
    </pc:docChg>
  </pc:docChgLst>
  <pc:docChgLst>
    <pc:chgData name="Martinez, Katrina" userId="S::kmartinez@hempsteadschools.org::c4ebb48b-ad77-4161-ae83-0f98dd8eac48" providerId="AD" clId="Web-{FD2469CD-25F7-8FF9-7B62-CE32B685B5D1}"/>
    <pc:docChg chg="modSld">
      <pc:chgData name="Martinez, Katrina" userId="S::kmartinez@hempsteadschools.org::c4ebb48b-ad77-4161-ae83-0f98dd8eac48" providerId="AD" clId="Web-{FD2469CD-25F7-8FF9-7B62-CE32B685B5D1}" dt="2022-01-18T00:48:44.919" v="0" actId="1076"/>
      <pc:docMkLst>
        <pc:docMk/>
      </pc:docMkLst>
      <pc:sldChg chg="modSp">
        <pc:chgData name="Martinez, Katrina" userId="S::kmartinez@hempsteadschools.org::c4ebb48b-ad77-4161-ae83-0f98dd8eac48" providerId="AD" clId="Web-{FD2469CD-25F7-8FF9-7B62-CE32B685B5D1}" dt="2022-01-18T00:48:44.919" v="0" actId="1076"/>
        <pc:sldMkLst>
          <pc:docMk/>
          <pc:sldMk cId="2857052664" sldId="975"/>
        </pc:sldMkLst>
        <pc:spChg chg="mod">
          <ac:chgData name="Martinez, Katrina" userId="S::kmartinez@hempsteadschools.org::c4ebb48b-ad77-4161-ae83-0f98dd8eac48" providerId="AD" clId="Web-{FD2469CD-25F7-8FF9-7B62-CE32B685B5D1}" dt="2022-01-18T00:48:44.919" v="0" actId="1076"/>
          <ac:spMkLst>
            <pc:docMk/>
            <pc:sldMk cId="2857052664" sldId="975"/>
            <ac:spMk id="8" creationId="{00000000-0000-0000-0000-000000000000}"/>
          </ac:spMkLst>
        </pc:spChg>
      </pc:sldChg>
    </pc:docChg>
  </pc:docChgLst>
  <pc:docChgLst>
    <pc:chgData name="Wilson-Mcneal, Kellie" userId="S::kwilsonmcneal@hempsteadschools.org::cafd9fe8-dfe2-4826-95c7-e74ea5c9c7cb" providerId="AD" clId="Web-{9A84592E-ADAD-03E3-5A63-A1EB544193BD}"/>
    <pc:docChg chg="modSld">
      <pc:chgData name="Wilson-Mcneal, Kellie" userId="S::kwilsonmcneal@hempsteadschools.org::cafd9fe8-dfe2-4826-95c7-e74ea5c9c7cb" providerId="AD" clId="Web-{9A84592E-ADAD-03E3-5A63-A1EB544193BD}" dt="2022-02-15T19:07:23.164" v="0"/>
      <pc:docMkLst>
        <pc:docMk/>
      </pc:docMkLst>
      <pc:sldChg chg="addSp">
        <pc:chgData name="Wilson-Mcneal, Kellie" userId="S::kwilsonmcneal@hempsteadschools.org::cafd9fe8-dfe2-4826-95c7-e74ea5c9c7cb" providerId="AD" clId="Web-{9A84592E-ADAD-03E3-5A63-A1EB544193BD}" dt="2022-02-15T19:07:23.164" v="0"/>
        <pc:sldMkLst>
          <pc:docMk/>
          <pc:sldMk cId="1924783288" sldId="1028"/>
        </pc:sldMkLst>
        <pc:spChg chg="add">
          <ac:chgData name="Wilson-Mcneal, Kellie" userId="S::kwilsonmcneal@hempsteadschools.org::cafd9fe8-dfe2-4826-95c7-e74ea5c9c7cb" providerId="AD" clId="Web-{9A84592E-ADAD-03E3-5A63-A1EB544193BD}" dt="2022-02-15T19:07:23.164" v="0"/>
          <ac:spMkLst>
            <pc:docMk/>
            <pc:sldMk cId="1924783288" sldId="1028"/>
            <ac:spMk id="3" creationId="{6123A0A2-E53A-432F-880E-DF642CCBEC9B}"/>
          </ac:spMkLst>
        </pc:spChg>
      </pc:sldChg>
    </pc:docChg>
  </pc:docChgLst>
  <pc:docChgLst>
    <pc:chgData name="Whitfield, April" userId="S::awhitfield@hempsteadschools.org::43bc52b7-8f63-4aae-ac42-220c931cd3c8" providerId="AD" clId="Web-{E5EC8911-D88F-1A87-2CAB-6D2D45F2F3B0}"/>
    <pc:docChg chg="modSld">
      <pc:chgData name="Whitfield, April" userId="S::awhitfield@hempsteadschools.org::43bc52b7-8f63-4aae-ac42-220c931cd3c8" providerId="AD" clId="Web-{E5EC8911-D88F-1A87-2CAB-6D2D45F2F3B0}" dt="2022-02-08T18:59:01.809" v="0" actId="1076"/>
      <pc:docMkLst>
        <pc:docMk/>
      </pc:docMkLst>
      <pc:sldChg chg="modSp">
        <pc:chgData name="Whitfield, April" userId="S::awhitfield@hempsteadschools.org::43bc52b7-8f63-4aae-ac42-220c931cd3c8" providerId="AD" clId="Web-{E5EC8911-D88F-1A87-2CAB-6D2D45F2F3B0}" dt="2022-02-08T18:59:01.809" v="0" actId="1076"/>
        <pc:sldMkLst>
          <pc:docMk/>
          <pc:sldMk cId="4101426770" sldId="980"/>
        </pc:sldMkLst>
        <pc:picChg chg="mod">
          <ac:chgData name="Whitfield, April" userId="S::awhitfield@hempsteadschools.org::43bc52b7-8f63-4aae-ac42-220c931cd3c8" providerId="AD" clId="Web-{E5EC8911-D88F-1A87-2CAB-6D2D45F2F3B0}" dt="2022-02-08T18:59:01.809" v="0" actId="1076"/>
          <ac:picMkLst>
            <pc:docMk/>
            <pc:sldMk cId="4101426770" sldId="980"/>
            <ac:picMk id="7" creationId="{00000000-0000-0000-0000-000000000000}"/>
          </ac:picMkLst>
        </pc:picChg>
      </pc:sldChg>
    </pc:docChg>
  </pc:docChgLst>
  <pc:docChgLst>
    <pc:chgData name="Gioia, Marisa" userId="deec3ffa-2833-4fde-b532-5bc0fcd3372d" providerId="ADAL" clId="{9836ACCB-0B12-48D1-8C1A-F7A7EFBB941F}"/>
    <pc:docChg chg="modSld modNotesMaster">
      <pc:chgData name="Gioia, Marisa" userId="deec3ffa-2833-4fde-b532-5bc0fcd3372d" providerId="ADAL" clId="{9836ACCB-0B12-48D1-8C1A-F7A7EFBB941F}" dt="2022-02-10T13:18:11.408" v="2"/>
      <pc:docMkLst>
        <pc:docMk/>
      </pc:docMkLst>
      <pc:sldChg chg="modSp mod">
        <pc:chgData name="Gioia, Marisa" userId="deec3ffa-2833-4fde-b532-5bc0fcd3372d" providerId="ADAL" clId="{9836ACCB-0B12-48D1-8C1A-F7A7EFBB941F}" dt="2022-02-01T13:19:32.691" v="0" actId="1076"/>
        <pc:sldMkLst>
          <pc:docMk/>
          <pc:sldMk cId="2466287407" sldId="973"/>
        </pc:sldMkLst>
        <pc:spChg chg="mod">
          <ac:chgData name="Gioia, Marisa" userId="deec3ffa-2833-4fde-b532-5bc0fcd3372d" providerId="ADAL" clId="{9836ACCB-0B12-48D1-8C1A-F7A7EFBB941F}" dt="2022-02-01T13:19:32.691" v="0" actId="1076"/>
          <ac:spMkLst>
            <pc:docMk/>
            <pc:sldMk cId="2466287407" sldId="973"/>
            <ac:spMk id="9" creationId="{00000000-0000-0000-0000-000000000000}"/>
          </ac:spMkLst>
        </pc:spChg>
      </pc:sldChg>
      <pc:sldChg chg="modSp mod">
        <pc:chgData name="Gioia, Marisa" userId="deec3ffa-2833-4fde-b532-5bc0fcd3372d" providerId="ADAL" clId="{9836ACCB-0B12-48D1-8C1A-F7A7EFBB941F}" dt="2022-02-03T12:53:37.305" v="1" actId="1076"/>
        <pc:sldMkLst>
          <pc:docMk/>
          <pc:sldMk cId="1954471098" sldId="1314"/>
        </pc:sldMkLst>
        <pc:picChg chg="mod">
          <ac:chgData name="Gioia, Marisa" userId="deec3ffa-2833-4fde-b532-5bc0fcd3372d" providerId="ADAL" clId="{9836ACCB-0B12-48D1-8C1A-F7A7EFBB941F}" dt="2022-02-03T12:53:37.305" v="1" actId="1076"/>
          <ac:picMkLst>
            <pc:docMk/>
            <pc:sldMk cId="1954471098" sldId="1314"/>
            <ac:picMk id="10" creationId="{00000000-0000-0000-0000-000000000000}"/>
          </ac:picMkLst>
        </pc:picChg>
      </pc:sldChg>
    </pc:docChg>
  </pc:docChgLst>
  <pc:docChgLst>
    <pc:chgData name="Walker, Melanie" userId="S::mwalker@hempsteadschools.org::c677e56d-358a-4fd2-a9e8-63ae0fe8adc1" providerId="AD" clId="Web-{DD7A1913-ECF8-EC6E-5F7D-C6FD6FA65746}"/>
    <pc:docChg chg="modSld">
      <pc:chgData name="Walker, Melanie" userId="S::mwalker@hempsteadschools.org::c677e56d-358a-4fd2-a9e8-63ae0fe8adc1" providerId="AD" clId="Web-{DD7A1913-ECF8-EC6E-5F7D-C6FD6FA65746}" dt="2024-01-30T17:33:08.456" v="2" actId="1076"/>
      <pc:docMkLst>
        <pc:docMk/>
      </pc:docMkLst>
      <pc:sldChg chg="modSp">
        <pc:chgData name="Walker, Melanie" userId="S::mwalker@hempsteadschools.org::c677e56d-358a-4fd2-a9e8-63ae0fe8adc1" providerId="AD" clId="Web-{DD7A1913-ECF8-EC6E-5F7D-C6FD6FA65746}" dt="2024-01-30T17:18:51.938" v="0" actId="1076"/>
        <pc:sldMkLst>
          <pc:docMk/>
          <pc:sldMk cId="3336523828" sldId="1084"/>
        </pc:sldMkLst>
        <pc:picChg chg="mod">
          <ac:chgData name="Walker, Melanie" userId="S::mwalker@hempsteadschools.org::c677e56d-358a-4fd2-a9e8-63ae0fe8adc1" providerId="AD" clId="Web-{DD7A1913-ECF8-EC6E-5F7D-C6FD6FA65746}" dt="2024-01-30T17:18:51.938" v="0" actId="1076"/>
          <ac:picMkLst>
            <pc:docMk/>
            <pc:sldMk cId="3336523828" sldId="1084"/>
            <ac:picMk id="2" creationId="{00E3F387-786A-4759-96C9-04D7F7EC280A}"/>
          </ac:picMkLst>
        </pc:picChg>
      </pc:sldChg>
      <pc:sldChg chg="modSp">
        <pc:chgData name="Walker, Melanie" userId="S::mwalker@hempsteadschools.org::c677e56d-358a-4fd2-a9e8-63ae0fe8adc1" providerId="AD" clId="Web-{DD7A1913-ECF8-EC6E-5F7D-C6FD6FA65746}" dt="2024-01-30T17:33:08.456" v="2" actId="1076"/>
        <pc:sldMkLst>
          <pc:docMk/>
          <pc:sldMk cId="1386283080" sldId="1085"/>
        </pc:sldMkLst>
        <pc:picChg chg="mod">
          <ac:chgData name="Walker, Melanie" userId="S::mwalker@hempsteadschools.org::c677e56d-358a-4fd2-a9e8-63ae0fe8adc1" providerId="AD" clId="Web-{DD7A1913-ECF8-EC6E-5F7D-C6FD6FA65746}" dt="2024-01-30T17:33:08.456" v="2" actId="1076"/>
          <ac:picMkLst>
            <pc:docMk/>
            <pc:sldMk cId="1386283080" sldId="1085"/>
            <ac:picMk id="2" creationId="{00000000-0000-0000-0000-000000000000}"/>
          </ac:picMkLst>
        </pc:picChg>
      </pc:sldChg>
    </pc:docChg>
  </pc:docChgLst>
  <pc:docChgLst>
    <pc:chgData name="Walker, Melanie" userId="S::mwalker@hempsteadschools.org::c677e56d-358a-4fd2-a9e8-63ae0fe8adc1" providerId="AD" clId="Web-{8075EEA7-2154-767A-2982-DFF23F35FC36}"/>
    <pc:docChg chg="modSld">
      <pc:chgData name="Walker, Melanie" userId="S::mwalker@hempsteadschools.org::c677e56d-358a-4fd2-a9e8-63ae0fe8adc1" providerId="AD" clId="Web-{8075EEA7-2154-767A-2982-DFF23F35FC36}" dt="2022-02-07T18:50:23.141" v="1" actId="1076"/>
      <pc:docMkLst>
        <pc:docMk/>
      </pc:docMkLst>
      <pc:sldChg chg="modSp">
        <pc:chgData name="Walker, Melanie" userId="S::mwalker@hempsteadschools.org::c677e56d-358a-4fd2-a9e8-63ae0fe8adc1" providerId="AD" clId="Web-{8075EEA7-2154-767A-2982-DFF23F35FC36}" dt="2022-02-07T18:50:23.141" v="1" actId="1076"/>
        <pc:sldMkLst>
          <pc:docMk/>
          <pc:sldMk cId="3150571386" sldId="978"/>
        </pc:sldMkLst>
        <pc:picChg chg="mod">
          <ac:chgData name="Walker, Melanie" userId="S::mwalker@hempsteadschools.org::c677e56d-358a-4fd2-a9e8-63ae0fe8adc1" providerId="AD" clId="Web-{8075EEA7-2154-767A-2982-DFF23F35FC36}" dt="2022-02-07T18:50:23.141" v="1" actId="1076"/>
          <ac:picMkLst>
            <pc:docMk/>
            <pc:sldMk cId="3150571386" sldId="978"/>
            <ac:picMk id="3" creationId="{00000000-0000-0000-0000-000000000000}"/>
          </ac:picMkLst>
        </pc:picChg>
      </pc:sldChg>
    </pc:docChg>
  </pc:docChgLst>
  <pc:docChgLst>
    <pc:chgData name="Gioia, Marisa" userId="deec3ffa-2833-4fde-b532-5bc0fcd3372d" providerId="ADAL" clId="{1E42A732-1E4D-40ED-B7C8-253071E0E809}"/>
    <pc:docChg chg="modSld">
      <pc:chgData name="Gioia, Marisa" userId="deec3ffa-2833-4fde-b532-5bc0fcd3372d" providerId="ADAL" clId="{1E42A732-1E4D-40ED-B7C8-253071E0E809}" dt="2022-02-16T13:25:51.379" v="4" actId="1076"/>
      <pc:docMkLst>
        <pc:docMk/>
      </pc:docMkLst>
      <pc:sldChg chg="modSp mod">
        <pc:chgData name="Gioia, Marisa" userId="deec3ffa-2833-4fde-b532-5bc0fcd3372d" providerId="ADAL" clId="{1E42A732-1E4D-40ED-B7C8-253071E0E809}" dt="2022-02-16T13:25:51.379" v="4" actId="1076"/>
        <pc:sldMkLst>
          <pc:docMk/>
          <pc:sldMk cId="3747165211" sldId="1185"/>
        </pc:sldMkLst>
        <pc:spChg chg="mod">
          <ac:chgData name="Gioia, Marisa" userId="deec3ffa-2833-4fde-b532-5bc0fcd3372d" providerId="ADAL" clId="{1E42A732-1E4D-40ED-B7C8-253071E0E809}" dt="2022-02-16T13:25:48.867" v="3" actId="1076"/>
          <ac:spMkLst>
            <pc:docMk/>
            <pc:sldMk cId="3747165211" sldId="1185"/>
            <ac:spMk id="3" creationId="{00000000-0000-0000-0000-000000000000}"/>
          </ac:spMkLst>
        </pc:spChg>
        <pc:picChg chg="mod">
          <ac:chgData name="Gioia, Marisa" userId="deec3ffa-2833-4fde-b532-5bc0fcd3372d" providerId="ADAL" clId="{1E42A732-1E4D-40ED-B7C8-253071E0E809}" dt="2022-02-16T13:25:51.379" v="4" actId="1076"/>
          <ac:picMkLst>
            <pc:docMk/>
            <pc:sldMk cId="3747165211" sldId="1185"/>
            <ac:picMk id="64514" creationId="{00000000-0000-0000-0000-000000000000}"/>
          </ac:picMkLst>
        </pc:picChg>
      </pc:sldChg>
    </pc:docChg>
  </pc:docChgLst>
  <pc:docChgLst>
    <pc:chgData name="Walker, Melanie" userId="S::mwalker@hempsteadschools.org::c677e56d-358a-4fd2-a9e8-63ae0fe8adc1" providerId="AD" clId="Web-{CB3E4512-4601-6933-760A-281FEBB8C210}"/>
    <pc:docChg chg="modSld">
      <pc:chgData name="Walker, Melanie" userId="S::mwalker@hempsteadschools.org::c677e56d-358a-4fd2-a9e8-63ae0fe8adc1" providerId="AD" clId="Web-{CB3E4512-4601-6933-760A-281FEBB8C210}" dt="2024-01-18T17:28:32.316" v="2" actId="1076"/>
      <pc:docMkLst>
        <pc:docMk/>
      </pc:docMkLst>
      <pc:sldChg chg="modSp">
        <pc:chgData name="Walker, Melanie" userId="S::mwalker@hempsteadschools.org::c677e56d-358a-4fd2-a9e8-63ae0fe8adc1" providerId="AD" clId="Web-{CB3E4512-4601-6933-760A-281FEBB8C210}" dt="2024-01-18T17:28:32.316" v="2" actId="1076"/>
        <pc:sldMkLst>
          <pc:docMk/>
          <pc:sldMk cId="229348015" sldId="1158"/>
        </pc:sldMkLst>
        <pc:picChg chg="mod">
          <ac:chgData name="Walker, Melanie" userId="S::mwalker@hempsteadschools.org::c677e56d-358a-4fd2-a9e8-63ae0fe8adc1" providerId="AD" clId="Web-{CB3E4512-4601-6933-760A-281FEBB8C210}" dt="2024-01-18T17:28:32.316" v="2" actId="1076"/>
          <ac:picMkLst>
            <pc:docMk/>
            <pc:sldMk cId="229348015" sldId="1158"/>
            <ac:picMk id="3" creationId="{00000000-0000-0000-0000-000000000000}"/>
          </ac:picMkLst>
        </pc:picChg>
      </pc:sldChg>
    </pc:docChg>
  </pc:docChgLst>
  <pc:docChgLst>
    <pc:chgData name="Simpson, Danielle" userId="S::dsimpson@hempsteadschools.org::1e56ceef-4eaf-4156-8254-fd3c0c5c89c9" providerId="AD" clId="Web-{A3A4601A-8F22-6BF5-AA06-D4BCF0237799}"/>
    <pc:docChg chg="modSld">
      <pc:chgData name="Simpson, Danielle" userId="S::dsimpson@hempsteadschools.org::1e56ceef-4eaf-4156-8254-fd3c0c5c89c9" providerId="AD" clId="Web-{A3A4601A-8F22-6BF5-AA06-D4BCF0237799}" dt="2024-02-12T18:28:28.990" v="1" actId="1076"/>
      <pc:docMkLst>
        <pc:docMk/>
      </pc:docMkLst>
      <pc:sldChg chg="modSp">
        <pc:chgData name="Simpson, Danielle" userId="S::dsimpson@hempsteadschools.org::1e56ceef-4eaf-4156-8254-fd3c0c5c89c9" providerId="AD" clId="Web-{A3A4601A-8F22-6BF5-AA06-D4BCF0237799}" dt="2024-02-12T18:19:15.831" v="0" actId="1076"/>
        <pc:sldMkLst>
          <pc:docMk/>
          <pc:sldMk cId="923230484" sldId="1091"/>
        </pc:sldMkLst>
        <pc:picChg chg="mod">
          <ac:chgData name="Simpson, Danielle" userId="S::dsimpson@hempsteadschools.org::1e56ceef-4eaf-4156-8254-fd3c0c5c89c9" providerId="AD" clId="Web-{A3A4601A-8F22-6BF5-AA06-D4BCF0237799}" dt="2024-02-12T18:19:15.831" v="0" actId="1076"/>
          <ac:picMkLst>
            <pc:docMk/>
            <pc:sldMk cId="923230484" sldId="1091"/>
            <ac:picMk id="7" creationId="{00000000-0000-0000-0000-000000000000}"/>
          </ac:picMkLst>
        </pc:picChg>
      </pc:sldChg>
      <pc:sldChg chg="modSp">
        <pc:chgData name="Simpson, Danielle" userId="S::dsimpson@hempsteadschools.org::1e56ceef-4eaf-4156-8254-fd3c0c5c89c9" providerId="AD" clId="Web-{A3A4601A-8F22-6BF5-AA06-D4BCF0237799}" dt="2024-02-12T18:28:28.990" v="1" actId="1076"/>
        <pc:sldMkLst>
          <pc:docMk/>
          <pc:sldMk cId="2495790749" sldId="1093"/>
        </pc:sldMkLst>
        <pc:picChg chg="mod">
          <ac:chgData name="Simpson, Danielle" userId="S::dsimpson@hempsteadschools.org::1e56ceef-4eaf-4156-8254-fd3c0c5c89c9" providerId="AD" clId="Web-{A3A4601A-8F22-6BF5-AA06-D4BCF0237799}" dt="2024-02-12T18:28:28.990" v="1" actId="1076"/>
          <ac:picMkLst>
            <pc:docMk/>
            <pc:sldMk cId="2495790749" sldId="1093"/>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E59468-6416-44DF-AC82-813BAB9EEA8D}" type="datetimeFigureOut">
              <a:rPr lang="en-US" smtClean="0"/>
              <a:pPr/>
              <a:t>2/28/2024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DE0902C-F840-42E6-9278-C199B5F2D077}" type="slidenum">
              <a:rPr lang="en-US" smtClean="0"/>
              <a:pPr/>
              <a:t>‹#›</a:t>
            </a:fld>
            <a:endParaRPr lang="en-US"/>
          </a:p>
        </p:txBody>
      </p:sp>
    </p:spTree>
    <p:extLst>
      <p:ext uri="{BB962C8B-B14F-4D97-AF65-F5344CB8AC3E}">
        <p14:creationId xmlns:p14="http://schemas.microsoft.com/office/powerpoint/2010/main" val="147734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16790285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3842386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16582990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35790491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30596605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40411239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24141453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36961818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6596796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4256568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397716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40191603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32224154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910696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37102492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18310682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extLst>
      <p:ext uri="{BB962C8B-B14F-4D97-AF65-F5344CB8AC3E}">
        <p14:creationId xmlns:p14="http://schemas.microsoft.com/office/powerpoint/2010/main" val="4400723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extLst>
      <p:ext uri="{BB962C8B-B14F-4D97-AF65-F5344CB8AC3E}">
        <p14:creationId xmlns:p14="http://schemas.microsoft.com/office/powerpoint/2010/main" val="17357806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extLst>
      <p:ext uri="{BB962C8B-B14F-4D97-AF65-F5344CB8AC3E}">
        <p14:creationId xmlns:p14="http://schemas.microsoft.com/office/powerpoint/2010/main" val="18319573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extLst>
      <p:ext uri="{BB962C8B-B14F-4D97-AF65-F5344CB8AC3E}">
        <p14:creationId xmlns:p14="http://schemas.microsoft.com/office/powerpoint/2010/main" val="1306138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extLst>
      <p:ext uri="{BB962C8B-B14F-4D97-AF65-F5344CB8AC3E}">
        <p14:creationId xmlns:p14="http://schemas.microsoft.com/office/powerpoint/2010/main" val="31386596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extLst>
      <p:ext uri="{BB962C8B-B14F-4D97-AF65-F5344CB8AC3E}">
        <p14:creationId xmlns:p14="http://schemas.microsoft.com/office/powerpoint/2010/main" val="161355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15816697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extLst>
      <p:ext uri="{BB962C8B-B14F-4D97-AF65-F5344CB8AC3E}">
        <p14:creationId xmlns:p14="http://schemas.microsoft.com/office/powerpoint/2010/main" val="6437075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extLst>
      <p:ext uri="{BB962C8B-B14F-4D97-AF65-F5344CB8AC3E}">
        <p14:creationId xmlns:p14="http://schemas.microsoft.com/office/powerpoint/2010/main" val="27694534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extLst>
      <p:ext uri="{BB962C8B-B14F-4D97-AF65-F5344CB8AC3E}">
        <p14:creationId xmlns:p14="http://schemas.microsoft.com/office/powerpoint/2010/main" val="5538795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2655703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extLst>
      <p:ext uri="{BB962C8B-B14F-4D97-AF65-F5344CB8AC3E}">
        <p14:creationId xmlns:p14="http://schemas.microsoft.com/office/powerpoint/2010/main" val="32896105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extLst>
      <p:ext uri="{BB962C8B-B14F-4D97-AF65-F5344CB8AC3E}">
        <p14:creationId xmlns:p14="http://schemas.microsoft.com/office/powerpoint/2010/main" val="24564408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extLst>
      <p:ext uri="{BB962C8B-B14F-4D97-AF65-F5344CB8AC3E}">
        <p14:creationId xmlns:p14="http://schemas.microsoft.com/office/powerpoint/2010/main" val="33986027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extLst>
      <p:ext uri="{BB962C8B-B14F-4D97-AF65-F5344CB8AC3E}">
        <p14:creationId xmlns:p14="http://schemas.microsoft.com/office/powerpoint/2010/main" val="12842588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a:p>
        </p:txBody>
      </p:sp>
    </p:spTree>
    <p:extLst>
      <p:ext uri="{BB962C8B-B14F-4D97-AF65-F5344CB8AC3E}">
        <p14:creationId xmlns:p14="http://schemas.microsoft.com/office/powerpoint/2010/main" val="10383381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a:p>
        </p:txBody>
      </p:sp>
    </p:spTree>
    <p:extLst>
      <p:ext uri="{BB962C8B-B14F-4D97-AF65-F5344CB8AC3E}">
        <p14:creationId xmlns:p14="http://schemas.microsoft.com/office/powerpoint/2010/main" val="3188887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30342506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a:p>
        </p:txBody>
      </p:sp>
    </p:spTree>
    <p:extLst>
      <p:ext uri="{BB962C8B-B14F-4D97-AF65-F5344CB8AC3E}">
        <p14:creationId xmlns:p14="http://schemas.microsoft.com/office/powerpoint/2010/main" val="6030156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a:p>
        </p:txBody>
      </p:sp>
    </p:spTree>
    <p:extLst>
      <p:ext uri="{BB962C8B-B14F-4D97-AF65-F5344CB8AC3E}">
        <p14:creationId xmlns:p14="http://schemas.microsoft.com/office/powerpoint/2010/main" val="36736770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a:p>
        </p:txBody>
      </p:sp>
    </p:spTree>
    <p:extLst>
      <p:ext uri="{BB962C8B-B14F-4D97-AF65-F5344CB8AC3E}">
        <p14:creationId xmlns:p14="http://schemas.microsoft.com/office/powerpoint/2010/main" val="8763957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extLst>
      <p:ext uri="{BB962C8B-B14F-4D97-AF65-F5344CB8AC3E}">
        <p14:creationId xmlns:p14="http://schemas.microsoft.com/office/powerpoint/2010/main" val="31856981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extLst>
      <p:ext uri="{BB962C8B-B14F-4D97-AF65-F5344CB8AC3E}">
        <p14:creationId xmlns:p14="http://schemas.microsoft.com/office/powerpoint/2010/main" val="39900858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extLst>
      <p:ext uri="{BB962C8B-B14F-4D97-AF65-F5344CB8AC3E}">
        <p14:creationId xmlns:p14="http://schemas.microsoft.com/office/powerpoint/2010/main" val="40489049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extLst>
      <p:ext uri="{BB962C8B-B14F-4D97-AF65-F5344CB8AC3E}">
        <p14:creationId xmlns:p14="http://schemas.microsoft.com/office/powerpoint/2010/main" val="9903069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extLst>
      <p:ext uri="{BB962C8B-B14F-4D97-AF65-F5344CB8AC3E}">
        <p14:creationId xmlns:p14="http://schemas.microsoft.com/office/powerpoint/2010/main" val="167674552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extLst>
      <p:ext uri="{BB962C8B-B14F-4D97-AF65-F5344CB8AC3E}">
        <p14:creationId xmlns:p14="http://schemas.microsoft.com/office/powerpoint/2010/main" val="30867129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extLst>
      <p:ext uri="{BB962C8B-B14F-4D97-AF65-F5344CB8AC3E}">
        <p14:creationId xmlns:p14="http://schemas.microsoft.com/office/powerpoint/2010/main" val="362849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31524545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extLst>
      <p:ext uri="{BB962C8B-B14F-4D97-AF65-F5344CB8AC3E}">
        <p14:creationId xmlns:p14="http://schemas.microsoft.com/office/powerpoint/2010/main" val="37781796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extLst>
      <p:ext uri="{BB962C8B-B14F-4D97-AF65-F5344CB8AC3E}">
        <p14:creationId xmlns:p14="http://schemas.microsoft.com/office/powerpoint/2010/main" val="30924882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25280588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28169231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extLst>
      <p:ext uri="{BB962C8B-B14F-4D97-AF65-F5344CB8AC3E}">
        <p14:creationId xmlns:p14="http://schemas.microsoft.com/office/powerpoint/2010/main" val="13201822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12890716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38636094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41668458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23832611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103905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8284385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38173982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23177947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39785317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extLst>
      <p:ext uri="{BB962C8B-B14F-4D97-AF65-F5344CB8AC3E}">
        <p14:creationId xmlns:p14="http://schemas.microsoft.com/office/powerpoint/2010/main" val="13551238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extLst>
      <p:ext uri="{BB962C8B-B14F-4D97-AF65-F5344CB8AC3E}">
        <p14:creationId xmlns:p14="http://schemas.microsoft.com/office/powerpoint/2010/main" val="154881429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extLst>
      <p:ext uri="{BB962C8B-B14F-4D97-AF65-F5344CB8AC3E}">
        <p14:creationId xmlns:p14="http://schemas.microsoft.com/office/powerpoint/2010/main" val="40786411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extLst>
      <p:ext uri="{BB962C8B-B14F-4D97-AF65-F5344CB8AC3E}">
        <p14:creationId xmlns:p14="http://schemas.microsoft.com/office/powerpoint/2010/main" val="8117866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extLst>
      <p:ext uri="{BB962C8B-B14F-4D97-AF65-F5344CB8AC3E}">
        <p14:creationId xmlns:p14="http://schemas.microsoft.com/office/powerpoint/2010/main" val="712001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extLst>
      <p:ext uri="{BB962C8B-B14F-4D97-AF65-F5344CB8AC3E}">
        <p14:creationId xmlns:p14="http://schemas.microsoft.com/office/powerpoint/2010/main" val="15871335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extLst>
      <p:ext uri="{BB962C8B-B14F-4D97-AF65-F5344CB8AC3E}">
        <p14:creationId xmlns:p14="http://schemas.microsoft.com/office/powerpoint/2010/main" val="127305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a:p>
        </p:txBody>
      </p:sp>
    </p:spTree>
    <p:extLst>
      <p:ext uri="{BB962C8B-B14F-4D97-AF65-F5344CB8AC3E}">
        <p14:creationId xmlns:p14="http://schemas.microsoft.com/office/powerpoint/2010/main" val="13601428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extLst>
      <p:ext uri="{BB962C8B-B14F-4D97-AF65-F5344CB8AC3E}">
        <p14:creationId xmlns:p14="http://schemas.microsoft.com/office/powerpoint/2010/main" val="32627922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extLst>
      <p:ext uri="{BB962C8B-B14F-4D97-AF65-F5344CB8AC3E}">
        <p14:creationId xmlns:p14="http://schemas.microsoft.com/office/powerpoint/2010/main" val="42392769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a:p>
        </p:txBody>
      </p:sp>
    </p:spTree>
    <p:extLst>
      <p:ext uri="{BB962C8B-B14F-4D97-AF65-F5344CB8AC3E}">
        <p14:creationId xmlns:p14="http://schemas.microsoft.com/office/powerpoint/2010/main" val="15870142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a:p>
        </p:txBody>
      </p:sp>
    </p:spTree>
    <p:extLst>
      <p:ext uri="{BB962C8B-B14F-4D97-AF65-F5344CB8AC3E}">
        <p14:creationId xmlns:p14="http://schemas.microsoft.com/office/powerpoint/2010/main" val="20247703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extLst>
      <p:ext uri="{BB962C8B-B14F-4D97-AF65-F5344CB8AC3E}">
        <p14:creationId xmlns:p14="http://schemas.microsoft.com/office/powerpoint/2010/main" val="100762483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extLst>
      <p:ext uri="{BB962C8B-B14F-4D97-AF65-F5344CB8AC3E}">
        <p14:creationId xmlns:p14="http://schemas.microsoft.com/office/powerpoint/2010/main" val="301203658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30296985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15954163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402818716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195027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30446638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27384126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36467266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31065832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80707327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69492285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extLst>
      <p:ext uri="{BB962C8B-B14F-4D97-AF65-F5344CB8AC3E}">
        <p14:creationId xmlns:p14="http://schemas.microsoft.com/office/powerpoint/2010/main" val="80583997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extLst>
      <p:ext uri="{BB962C8B-B14F-4D97-AF65-F5344CB8AC3E}">
        <p14:creationId xmlns:p14="http://schemas.microsoft.com/office/powerpoint/2010/main" val="100635476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a:p>
        </p:txBody>
      </p:sp>
    </p:spTree>
    <p:extLst>
      <p:ext uri="{BB962C8B-B14F-4D97-AF65-F5344CB8AC3E}">
        <p14:creationId xmlns:p14="http://schemas.microsoft.com/office/powerpoint/2010/main" val="617456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a:p>
        </p:txBody>
      </p:sp>
    </p:spTree>
    <p:extLst>
      <p:ext uri="{BB962C8B-B14F-4D97-AF65-F5344CB8AC3E}">
        <p14:creationId xmlns:p14="http://schemas.microsoft.com/office/powerpoint/2010/main" val="38087568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extLst>
      <p:ext uri="{BB962C8B-B14F-4D97-AF65-F5344CB8AC3E}">
        <p14:creationId xmlns:p14="http://schemas.microsoft.com/office/powerpoint/2010/main" val="128121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extLst>
      <p:ext uri="{BB962C8B-B14F-4D97-AF65-F5344CB8AC3E}">
        <p14:creationId xmlns:p14="http://schemas.microsoft.com/office/powerpoint/2010/main" val="108229199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extLst>
      <p:ext uri="{BB962C8B-B14F-4D97-AF65-F5344CB8AC3E}">
        <p14:creationId xmlns:p14="http://schemas.microsoft.com/office/powerpoint/2010/main" val="39232926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extLst>
      <p:ext uri="{BB962C8B-B14F-4D97-AF65-F5344CB8AC3E}">
        <p14:creationId xmlns:p14="http://schemas.microsoft.com/office/powerpoint/2010/main" val="150774993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extLst>
      <p:ext uri="{BB962C8B-B14F-4D97-AF65-F5344CB8AC3E}">
        <p14:creationId xmlns:p14="http://schemas.microsoft.com/office/powerpoint/2010/main" val="5652719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extLst>
      <p:ext uri="{BB962C8B-B14F-4D97-AF65-F5344CB8AC3E}">
        <p14:creationId xmlns:p14="http://schemas.microsoft.com/office/powerpoint/2010/main" val="22597039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extLst>
      <p:ext uri="{BB962C8B-B14F-4D97-AF65-F5344CB8AC3E}">
        <p14:creationId xmlns:p14="http://schemas.microsoft.com/office/powerpoint/2010/main" val="16145476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a:p>
        </p:txBody>
      </p:sp>
    </p:spTree>
    <p:extLst>
      <p:ext uri="{BB962C8B-B14F-4D97-AF65-F5344CB8AC3E}">
        <p14:creationId xmlns:p14="http://schemas.microsoft.com/office/powerpoint/2010/main" val="220042160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extLst>
      <p:ext uri="{BB962C8B-B14F-4D97-AF65-F5344CB8AC3E}">
        <p14:creationId xmlns:p14="http://schemas.microsoft.com/office/powerpoint/2010/main" val="194477238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extLst>
      <p:ext uri="{BB962C8B-B14F-4D97-AF65-F5344CB8AC3E}">
        <p14:creationId xmlns:p14="http://schemas.microsoft.com/office/powerpoint/2010/main" val="36368014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a:p>
        </p:txBody>
      </p:sp>
    </p:spTree>
    <p:extLst>
      <p:ext uri="{BB962C8B-B14F-4D97-AF65-F5344CB8AC3E}">
        <p14:creationId xmlns:p14="http://schemas.microsoft.com/office/powerpoint/2010/main" val="390930215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a:p>
        </p:txBody>
      </p:sp>
    </p:spTree>
    <p:extLst>
      <p:ext uri="{BB962C8B-B14F-4D97-AF65-F5344CB8AC3E}">
        <p14:creationId xmlns:p14="http://schemas.microsoft.com/office/powerpoint/2010/main" val="909188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extLst>
      <p:ext uri="{BB962C8B-B14F-4D97-AF65-F5344CB8AC3E}">
        <p14:creationId xmlns:p14="http://schemas.microsoft.com/office/powerpoint/2010/main" val="32224436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16808048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extLst>
      <p:ext uri="{BB962C8B-B14F-4D97-AF65-F5344CB8AC3E}">
        <p14:creationId xmlns:p14="http://schemas.microsoft.com/office/powerpoint/2010/main" val="75310249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extLst>
      <p:ext uri="{BB962C8B-B14F-4D97-AF65-F5344CB8AC3E}">
        <p14:creationId xmlns:p14="http://schemas.microsoft.com/office/powerpoint/2010/main" val="410374541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extLst>
      <p:ext uri="{BB962C8B-B14F-4D97-AF65-F5344CB8AC3E}">
        <p14:creationId xmlns:p14="http://schemas.microsoft.com/office/powerpoint/2010/main" val="412943751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extLst>
      <p:ext uri="{BB962C8B-B14F-4D97-AF65-F5344CB8AC3E}">
        <p14:creationId xmlns:p14="http://schemas.microsoft.com/office/powerpoint/2010/main" val="220877652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extLst>
      <p:ext uri="{BB962C8B-B14F-4D97-AF65-F5344CB8AC3E}">
        <p14:creationId xmlns:p14="http://schemas.microsoft.com/office/powerpoint/2010/main" val="136173165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extLst>
      <p:ext uri="{BB962C8B-B14F-4D97-AF65-F5344CB8AC3E}">
        <p14:creationId xmlns:p14="http://schemas.microsoft.com/office/powerpoint/2010/main" val="72424385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extLst>
      <p:ext uri="{BB962C8B-B14F-4D97-AF65-F5344CB8AC3E}">
        <p14:creationId xmlns:p14="http://schemas.microsoft.com/office/powerpoint/2010/main" val="420619417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extLst>
      <p:ext uri="{BB962C8B-B14F-4D97-AF65-F5344CB8AC3E}">
        <p14:creationId xmlns:p14="http://schemas.microsoft.com/office/powerpoint/2010/main" val="250450846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extLst>
      <p:ext uri="{BB962C8B-B14F-4D97-AF65-F5344CB8AC3E}">
        <p14:creationId xmlns:p14="http://schemas.microsoft.com/office/powerpoint/2010/main" val="214565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a:t>
            </a:fld>
            <a:endParaRPr lang="en-US"/>
          </a:p>
        </p:txBody>
      </p:sp>
    </p:spTree>
    <p:extLst>
      <p:ext uri="{BB962C8B-B14F-4D97-AF65-F5344CB8AC3E}">
        <p14:creationId xmlns:p14="http://schemas.microsoft.com/office/powerpoint/2010/main" val="1802497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extLst>
      <p:ext uri="{BB962C8B-B14F-4D97-AF65-F5344CB8AC3E}">
        <p14:creationId xmlns:p14="http://schemas.microsoft.com/office/powerpoint/2010/main" val="249515510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122477234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17513102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135530769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243392538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381289469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44501796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6780918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17490575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39548254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4142644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extLst>
      <p:ext uri="{BB962C8B-B14F-4D97-AF65-F5344CB8AC3E}">
        <p14:creationId xmlns:p14="http://schemas.microsoft.com/office/powerpoint/2010/main" val="41081150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24926044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236405291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82908744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320304015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extLst>
      <p:ext uri="{BB962C8B-B14F-4D97-AF65-F5344CB8AC3E}">
        <p14:creationId xmlns:p14="http://schemas.microsoft.com/office/powerpoint/2010/main" val="28564410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extLst>
      <p:ext uri="{BB962C8B-B14F-4D97-AF65-F5344CB8AC3E}">
        <p14:creationId xmlns:p14="http://schemas.microsoft.com/office/powerpoint/2010/main" val="41703074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extLst>
      <p:ext uri="{BB962C8B-B14F-4D97-AF65-F5344CB8AC3E}">
        <p14:creationId xmlns:p14="http://schemas.microsoft.com/office/powerpoint/2010/main" val="43104721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extLst>
      <p:ext uri="{BB962C8B-B14F-4D97-AF65-F5344CB8AC3E}">
        <p14:creationId xmlns:p14="http://schemas.microsoft.com/office/powerpoint/2010/main" val="41386008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extLst>
      <p:ext uri="{BB962C8B-B14F-4D97-AF65-F5344CB8AC3E}">
        <p14:creationId xmlns:p14="http://schemas.microsoft.com/office/powerpoint/2010/main" val="12143090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a:p>
        </p:txBody>
      </p:sp>
    </p:spTree>
    <p:extLst>
      <p:ext uri="{BB962C8B-B14F-4D97-AF65-F5344CB8AC3E}">
        <p14:creationId xmlns:p14="http://schemas.microsoft.com/office/powerpoint/2010/main" val="2951164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extLst>
      <p:ext uri="{BB962C8B-B14F-4D97-AF65-F5344CB8AC3E}">
        <p14:creationId xmlns:p14="http://schemas.microsoft.com/office/powerpoint/2010/main" val="184644381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242</a:t>
            </a:fld>
            <a:endParaRPr lang="en-US"/>
          </a:p>
        </p:txBody>
      </p:sp>
    </p:spTree>
    <p:extLst>
      <p:ext uri="{BB962C8B-B14F-4D97-AF65-F5344CB8AC3E}">
        <p14:creationId xmlns:p14="http://schemas.microsoft.com/office/powerpoint/2010/main" val="275149589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a:p>
        </p:txBody>
      </p:sp>
    </p:spTree>
    <p:extLst>
      <p:ext uri="{BB962C8B-B14F-4D97-AF65-F5344CB8AC3E}">
        <p14:creationId xmlns:p14="http://schemas.microsoft.com/office/powerpoint/2010/main" val="97196004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extLst>
      <p:ext uri="{BB962C8B-B14F-4D97-AF65-F5344CB8AC3E}">
        <p14:creationId xmlns:p14="http://schemas.microsoft.com/office/powerpoint/2010/main" val="46988072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extLst>
      <p:ext uri="{BB962C8B-B14F-4D97-AF65-F5344CB8AC3E}">
        <p14:creationId xmlns:p14="http://schemas.microsoft.com/office/powerpoint/2010/main" val="175421788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399353534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29050784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342893028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205222203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a:p>
        </p:txBody>
      </p:sp>
    </p:spTree>
    <p:extLst>
      <p:ext uri="{BB962C8B-B14F-4D97-AF65-F5344CB8AC3E}">
        <p14:creationId xmlns:p14="http://schemas.microsoft.com/office/powerpoint/2010/main" val="315814645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a:p>
        </p:txBody>
      </p:sp>
    </p:spTree>
    <p:extLst>
      <p:ext uri="{BB962C8B-B14F-4D97-AF65-F5344CB8AC3E}">
        <p14:creationId xmlns:p14="http://schemas.microsoft.com/office/powerpoint/2010/main" val="2672823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extLst>
      <p:ext uri="{BB962C8B-B14F-4D97-AF65-F5344CB8AC3E}">
        <p14:creationId xmlns:p14="http://schemas.microsoft.com/office/powerpoint/2010/main" val="101147750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a:p>
        </p:txBody>
      </p:sp>
    </p:spTree>
    <p:extLst>
      <p:ext uri="{BB962C8B-B14F-4D97-AF65-F5344CB8AC3E}">
        <p14:creationId xmlns:p14="http://schemas.microsoft.com/office/powerpoint/2010/main" val="939702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a:p>
        </p:txBody>
      </p:sp>
    </p:spTree>
    <p:extLst>
      <p:ext uri="{BB962C8B-B14F-4D97-AF65-F5344CB8AC3E}">
        <p14:creationId xmlns:p14="http://schemas.microsoft.com/office/powerpoint/2010/main" val="7258646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42453476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238620699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extLst>
      <p:ext uri="{BB962C8B-B14F-4D97-AF65-F5344CB8AC3E}">
        <p14:creationId xmlns:p14="http://schemas.microsoft.com/office/powerpoint/2010/main" val="13388151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extLst>
      <p:ext uri="{BB962C8B-B14F-4D97-AF65-F5344CB8AC3E}">
        <p14:creationId xmlns:p14="http://schemas.microsoft.com/office/powerpoint/2010/main" val="33858039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extLst>
      <p:ext uri="{BB962C8B-B14F-4D97-AF65-F5344CB8AC3E}">
        <p14:creationId xmlns:p14="http://schemas.microsoft.com/office/powerpoint/2010/main" val="186091114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extLst>
      <p:ext uri="{BB962C8B-B14F-4D97-AF65-F5344CB8AC3E}">
        <p14:creationId xmlns:p14="http://schemas.microsoft.com/office/powerpoint/2010/main" val="405513208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extLst>
      <p:ext uri="{BB962C8B-B14F-4D97-AF65-F5344CB8AC3E}">
        <p14:creationId xmlns:p14="http://schemas.microsoft.com/office/powerpoint/2010/main" val="82123885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extLst>
      <p:ext uri="{BB962C8B-B14F-4D97-AF65-F5344CB8AC3E}">
        <p14:creationId xmlns:p14="http://schemas.microsoft.com/office/powerpoint/2010/main" val="3758647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extLst>
      <p:ext uri="{BB962C8B-B14F-4D97-AF65-F5344CB8AC3E}">
        <p14:creationId xmlns:p14="http://schemas.microsoft.com/office/powerpoint/2010/main" val="76254261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extLst>
      <p:ext uri="{BB962C8B-B14F-4D97-AF65-F5344CB8AC3E}">
        <p14:creationId xmlns:p14="http://schemas.microsoft.com/office/powerpoint/2010/main" val="291096058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extLst>
      <p:ext uri="{BB962C8B-B14F-4D97-AF65-F5344CB8AC3E}">
        <p14:creationId xmlns:p14="http://schemas.microsoft.com/office/powerpoint/2010/main" val="244990255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extLst>
      <p:ext uri="{BB962C8B-B14F-4D97-AF65-F5344CB8AC3E}">
        <p14:creationId xmlns:p14="http://schemas.microsoft.com/office/powerpoint/2010/main" val="27221197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extLst>
      <p:ext uri="{BB962C8B-B14F-4D97-AF65-F5344CB8AC3E}">
        <p14:creationId xmlns:p14="http://schemas.microsoft.com/office/powerpoint/2010/main" val="230773281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102230797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335227253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187312375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41698753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412576733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3008189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extLst>
      <p:ext uri="{BB962C8B-B14F-4D97-AF65-F5344CB8AC3E}">
        <p14:creationId xmlns:p14="http://schemas.microsoft.com/office/powerpoint/2010/main" val="391761734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extLst>
      <p:ext uri="{BB962C8B-B14F-4D97-AF65-F5344CB8AC3E}">
        <p14:creationId xmlns:p14="http://schemas.microsoft.com/office/powerpoint/2010/main" val="169610464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extLst>
      <p:ext uri="{BB962C8B-B14F-4D97-AF65-F5344CB8AC3E}">
        <p14:creationId xmlns:p14="http://schemas.microsoft.com/office/powerpoint/2010/main" val="13518815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extLst>
      <p:ext uri="{BB962C8B-B14F-4D97-AF65-F5344CB8AC3E}">
        <p14:creationId xmlns:p14="http://schemas.microsoft.com/office/powerpoint/2010/main" val="81099023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extLst>
      <p:ext uri="{BB962C8B-B14F-4D97-AF65-F5344CB8AC3E}">
        <p14:creationId xmlns:p14="http://schemas.microsoft.com/office/powerpoint/2010/main" val="91156902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282</a:t>
            </a:fld>
            <a:endParaRPr lang="en-US"/>
          </a:p>
        </p:txBody>
      </p:sp>
    </p:spTree>
    <p:extLst>
      <p:ext uri="{BB962C8B-B14F-4D97-AF65-F5344CB8AC3E}">
        <p14:creationId xmlns:p14="http://schemas.microsoft.com/office/powerpoint/2010/main" val="59542490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283</a:t>
            </a:fld>
            <a:endParaRPr lang="en-US"/>
          </a:p>
        </p:txBody>
      </p:sp>
    </p:spTree>
    <p:extLst>
      <p:ext uri="{BB962C8B-B14F-4D97-AF65-F5344CB8AC3E}">
        <p14:creationId xmlns:p14="http://schemas.microsoft.com/office/powerpoint/2010/main" val="393307821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284</a:t>
            </a:fld>
            <a:endParaRPr lang="en-US"/>
          </a:p>
        </p:txBody>
      </p:sp>
    </p:spTree>
    <p:extLst>
      <p:ext uri="{BB962C8B-B14F-4D97-AF65-F5344CB8AC3E}">
        <p14:creationId xmlns:p14="http://schemas.microsoft.com/office/powerpoint/2010/main" val="196039717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285</a:t>
            </a:fld>
            <a:endParaRPr lang="en-US"/>
          </a:p>
        </p:txBody>
      </p:sp>
    </p:spTree>
    <p:extLst>
      <p:ext uri="{BB962C8B-B14F-4D97-AF65-F5344CB8AC3E}">
        <p14:creationId xmlns:p14="http://schemas.microsoft.com/office/powerpoint/2010/main" val="249664263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5298080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2412629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extLst>
      <p:ext uri="{BB962C8B-B14F-4D97-AF65-F5344CB8AC3E}">
        <p14:creationId xmlns:p14="http://schemas.microsoft.com/office/powerpoint/2010/main" val="410183784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204324202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121029956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380367107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409363977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404239517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416786647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extLst>
      <p:ext uri="{BB962C8B-B14F-4D97-AF65-F5344CB8AC3E}">
        <p14:creationId xmlns:p14="http://schemas.microsoft.com/office/powerpoint/2010/main" val="30587270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extLst>
      <p:ext uri="{BB962C8B-B14F-4D97-AF65-F5344CB8AC3E}">
        <p14:creationId xmlns:p14="http://schemas.microsoft.com/office/powerpoint/2010/main" val="202000847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296</a:t>
            </a:fld>
            <a:endParaRPr lang="en-US"/>
          </a:p>
        </p:txBody>
      </p:sp>
    </p:spTree>
    <p:extLst>
      <p:ext uri="{BB962C8B-B14F-4D97-AF65-F5344CB8AC3E}">
        <p14:creationId xmlns:p14="http://schemas.microsoft.com/office/powerpoint/2010/main" val="115447981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extLst>
      <p:ext uri="{BB962C8B-B14F-4D97-AF65-F5344CB8AC3E}">
        <p14:creationId xmlns:p14="http://schemas.microsoft.com/office/powerpoint/2010/main" val="273452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a:p>
        </p:txBody>
      </p:sp>
    </p:spTree>
    <p:extLst>
      <p:ext uri="{BB962C8B-B14F-4D97-AF65-F5344CB8AC3E}">
        <p14:creationId xmlns:p14="http://schemas.microsoft.com/office/powerpoint/2010/main" val="2269874091"/>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extLst>
      <p:ext uri="{BB962C8B-B14F-4D97-AF65-F5344CB8AC3E}">
        <p14:creationId xmlns:p14="http://schemas.microsoft.com/office/powerpoint/2010/main" val="311748677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extLst>
      <p:ext uri="{BB962C8B-B14F-4D97-AF65-F5344CB8AC3E}">
        <p14:creationId xmlns:p14="http://schemas.microsoft.com/office/powerpoint/2010/main" val="279835922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302</a:t>
            </a:fld>
            <a:endParaRPr lang="en-US"/>
          </a:p>
        </p:txBody>
      </p:sp>
    </p:spTree>
    <p:extLst>
      <p:ext uri="{BB962C8B-B14F-4D97-AF65-F5344CB8AC3E}">
        <p14:creationId xmlns:p14="http://schemas.microsoft.com/office/powerpoint/2010/main" val="216443816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303</a:t>
            </a:fld>
            <a:endParaRPr lang="en-US"/>
          </a:p>
        </p:txBody>
      </p:sp>
    </p:spTree>
    <p:extLst>
      <p:ext uri="{BB962C8B-B14F-4D97-AF65-F5344CB8AC3E}">
        <p14:creationId xmlns:p14="http://schemas.microsoft.com/office/powerpoint/2010/main" val="65413531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extLst>
      <p:ext uri="{BB962C8B-B14F-4D97-AF65-F5344CB8AC3E}">
        <p14:creationId xmlns:p14="http://schemas.microsoft.com/office/powerpoint/2010/main" val="278509031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305</a:t>
            </a:fld>
            <a:endParaRPr lang="en-US"/>
          </a:p>
        </p:txBody>
      </p:sp>
    </p:spTree>
    <p:extLst>
      <p:ext uri="{BB962C8B-B14F-4D97-AF65-F5344CB8AC3E}">
        <p14:creationId xmlns:p14="http://schemas.microsoft.com/office/powerpoint/2010/main" val="332736248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306</a:t>
            </a:fld>
            <a:endParaRPr lang="en-US"/>
          </a:p>
        </p:txBody>
      </p:sp>
    </p:spTree>
    <p:extLst>
      <p:ext uri="{BB962C8B-B14F-4D97-AF65-F5344CB8AC3E}">
        <p14:creationId xmlns:p14="http://schemas.microsoft.com/office/powerpoint/2010/main" val="24030265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extLst>
      <p:ext uri="{BB962C8B-B14F-4D97-AF65-F5344CB8AC3E}">
        <p14:creationId xmlns:p14="http://schemas.microsoft.com/office/powerpoint/2010/main" val="35165227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extLst>
      <p:ext uri="{BB962C8B-B14F-4D97-AF65-F5344CB8AC3E}">
        <p14:creationId xmlns:p14="http://schemas.microsoft.com/office/powerpoint/2010/main" val="321223321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extLst>
      <p:ext uri="{BB962C8B-B14F-4D97-AF65-F5344CB8AC3E}">
        <p14:creationId xmlns:p14="http://schemas.microsoft.com/office/powerpoint/2010/main" val="3573503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a:p>
        </p:txBody>
      </p:sp>
    </p:spTree>
    <p:extLst>
      <p:ext uri="{BB962C8B-B14F-4D97-AF65-F5344CB8AC3E}">
        <p14:creationId xmlns:p14="http://schemas.microsoft.com/office/powerpoint/2010/main" val="323452495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310</a:t>
            </a:fld>
            <a:endParaRPr lang="en-US"/>
          </a:p>
        </p:txBody>
      </p:sp>
    </p:spTree>
    <p:extLst>
      <p:ext uri="{BB962C8B-B14F-4D97-AF65-F5344CB8AC3E}">
        <p14:creationId xmlns:p14="http://schemas.microsoft.com/office/powerpoint/2010/main" val="418490701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311</a:t>
            </a:fld>
            <a:endParaRPr lang="en-US"/>
          </a:p>
        </p:txBody>
      </p:sp>
    </p:spTree>
    <p:extLst>
      <p:ext uri="{BB962C8B-B14F-4D97-AF65-F5344CB8AC3E}">
        <p14:creationId xmlns:p14="http://schemas.microsoft.com/office/powerpoint/2010/main" val="377053552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extLst>
      <p:ext uri="{BB962C8B-B14F-4D97-AF65-F5344CB8AC3E}">
        <p14:creationId xmlns:p14="http://schemas.microsoft.com/office/powerpoint/2010/main" val="261945688"/>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extLst>
      <p:ext uri="{BB962C8B-B14F-4D97-AF65-F5344CB8AC3E}">
        <p14:creationId xmlns:p14="http://schemas.microsoft.com/office/powerpoint/2010/main" val="109568532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extLst>
      <p:ext uri="{BB962C8B-B14F-4D97-AF65-F5344CB8AC3E}">
        <p14:creationId xmlns:p14="http://schemas.microsoft.com/office/powerpoint/2010/main" val="406952561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315</a:t>
            </a:fld>
            <a:endParaRPr lang="en-US"/>
          </a:p>
        </p:txBody>
      </p:sp>
    </p:spTree>
    <p:extLst>
      <p:ext uri="{BB962C8B-B14F-4D97-AF65-F5344CB8AC3E}">
        <p14:creationId xmlns:p14="http://schemas.microsoft.com/office/powerpoint/2010/main" val="365284582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316</a:t>
            </a:fld>
            <a:endParaRPr lang="en-US"/>
          </a:p>
        </p:txBody>
      </p:sp>
    </p:spTree>
    <p:extLst>
      <p:ext uri="{BB962C8B-B14F-4D97-AF65-F5344CB8AC3E}">
        <p14:creationId xmlns:p14="http://schemas.microsoft.com/office/powerpoint/2010/main" val="1970923284"/>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317</a:t>
            </a:fld>
            <a:endParaRPr lang="en-US"/>
          </a:p>
        </p:txBody>
      </p:sp>
    </p:spTree>
    <p:extLst>
      <p:ext uri="{BB962C8B-B14F-4D97-AF65-F5344CB8AC3E}">
        <p14:creationId xmlns:p14="http://schemas.microsoft.com/office/powerpoint/2010/main" val="333656072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318</a:t>
            </a:fld>
            <a:endParaRPr lang="en-US"/>
          </a:p>
        </p:txBody>
      </p:sp>
    </p:spTree>
    <p:extLst>
      <p:ext uri="{BB962C8B-B14F-4D97-AF65-F5344CB8AC3E}">
        <p14:creationId xmlns:p14="http://schemas.microsoft.com/office/powerpoint/2010/main" val="343454363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extLst>
      <p:ext uri="{BB962C8B-B14F-4D97-AF65-F5344CB8AC3E}">
        <p14:creationId xmlns:p14="http://schemas.microsoft.com/office/powerpoint/2010/main" val="129736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596115642"/>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extLst>
      <p:ext uri="{BB962C8B-B14F-4D97-AF65-F5344CB8AC3E}">
        <p14:creationId xmlns:p14="http://schemas.microsoft.com/office/powerpoint/2010/main" val="2272495529"/>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extLst>
      <p:ext uri="{BB962C8B-B14F-4D97-AF65-F5344CB8AC3E}">
        <p14:creationId xmlns:p14="http://schemas.microsoft.com/office/powerpoint/2010/main" val="13336765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322</a:t>
            </a:fld>
            <a:endParaRPr lang="en-US"/>
          </a:p>
        </p:txBody>
      </p:sp>
    </p:spTree>
    <p:extLst>
      <p:ext uri="{BB962C8B-B14F-4D97-AF65-F5344CB8AC3E}">
        <p14:creationId xmlns:p14="http://schemas.microsoft.com/office/powerpoint/2010/main" val="2938509956"/>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323</a:t>
            </a:fld>
            <a:endParaRPr lang="en-US"/>
          </a:p>
        </p:txBody>
      </p:sp>
    </p:spTree>
    <p:extLst>
      <p:ext uri="{BB962C8B-B14F-4D97-AF65-F5344CB8AC3E}">
        <p14:creationId xmlns:p14="http://schemas.microsoft.com/office/powerpoint/2010/main" val="62238665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extLst>
      <p:ext uri="{BB962C8B-B14F-4D97-AF65-F5344CB8AC3E}">
        <p14:creationId xmlns:p14="http://schemas.microsoft.com/office/powerpoint/2010/main" val="364820973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325</a:t>
            </a:fld>
            <a:endParaRPr lang="en-US"/>
          </a:p>
        </p:txBody>
      </p:sp>
    </p:spTree>
    <p:extLst>
      <p:ext uri="{BB962C8B-B14F-4D97-AF65-F5344CB8AC3E}">
        <p14:creationId xmlns:p14="http://schemas.microsoft.com/office/powerpoint/2010/main" val="45114832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326</a:t>
            </a:fld>
            <a:endParaRPr lang="en-US"/>
          </a:p>
        </p:txBody>
      </p:sp>
    </p:spTree>
    <p:extLst>
      <p:ext uri="{BB962C8B-B14F-4D97-AF65-F5344CB8AC3E}">
        <p14:creationId xmlns:p14="http://schemas.microsoft.com/office/powerpoint/2010/main" val="222615787"/>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327</a:t>
            </a:fld>
            <a:endParaRPr lang="en-US"/>
          </a:p>
        </p:txBody>
      </p:sp>
    </p:spTree>
    <p:extLst>
      <p:ext uri="{BB962C8B-B14F-4D97-AF65-F5344CB8AC3E}">
        <p14:creationId xmlns:p14="http://schemas.microsoft.com/office/powerpoint/2010/main" val="326720787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328</a:t>
            </a:fld>
            <a:endParaRPr lang="en-US"/>
          </a:p>
        </p:txBody>
      </p:sp>
    </p:spTree>
    <p:extLst>
      <p:ext uri="{BB962C8B-B14F-4D97-AF65-F5344CB8AC3E}">
        <p14:creationId xmlns:p14="http://schemas.microsoft.com/office/powerpoint/2010/main" val="307825021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184846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3436711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extLst>
      <p:ext uri="{BB962C8B-B14F-4D97-AF65-F5344CB8AC3E}">
        <p14:creationId xmlns:p14="http://schemas.microsoft.com/office/powerpoint/2010/main" val="154527314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33545847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331</a:t>
            </a:fld>
            <a:endParaRPr lang="en-US"/>
          </a:p>
        </p:txBody>
      </p:sp>
    </p:spTree>
    <p:extLst>
      <p:ext uri="{BB962C8B-B14F-4D97-AF65-F5344CB8AC3E}">
        <p14:creationId xmlns:p14="http://schemas.microsoft.com/office/powerpoint/2010/main" val="1000390352"/>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332</a:t>
            </a:fld>
            <a:endParaRPr lang="en-US"/>
          </a:p>
        </p:txBody>
      </p:sp>
    </p:spTree>
    <p:extLst>
      <p:ext uri="{BB962C8B-B14F-4D97-AF65-F5344CB8AC3E}">
        <p14:creationId xmlns:p14="http://schemas.microsoft.com/office/powerpoint/2010/main" val="1706637636"/>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333</a:t>
            </a:fld>
            <a:endParaRPr lang="en-US"/>
          </a:p>
        </p:txBody>
      </p:sp>
    </p:spTree>
    <p:extLst>
      <p:ext uri="{BB962C8B-B14F-4D97-AF65-F5344CB8AC3E}">
        <p14:creationId xmlns:p14="http://schemas.microsoft.com/office/powerpoint/2010/main" val="434645930"/>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334</a:t>
            </a:fld>
            <a:endParaRPr lang="en-US"/>
          </a:p>
        </p:txBody>
      </p:sp>
    </p:spTree>
    <p:extLst>
      <p:ext uri="{BB962C8B-B14F-4D97-AF65-F5344CB8AC3E}">
        <p14:creationId xmlns:p14="http://schemas.microsoft.com/office/powerpoint/2010/main" val="363099194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335</a:t>
            </a:fld>
            <a:endParaRPr lang="en-US"/>
          </a:p>
        </p:txBody>
      </p:sp>
    </p:spTree>
    <p:extLst>
      <p:ext uri="{BB962C8B-B14F-4D97-AF65-F5344CB8AC3E}">
        <p14:creationId xmlns:p14="http://schemas.microsoft.com/office/powerpoint/2010/main" val="170499936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336</a:t>
            </a:fld>
            <a:endParaRPr lang="en-US"/>
          </a:p>
        </p:txBody>
      </p:sp>
    </p:spTree>
    <p:extLst>
      <p:ext uri="{BB962C8B-B14F-4D97-AF65-F5344CB8AC3E}">
        <p14:creationId xmlns:p14="http://schemas.microsoft.com/office/powerpoint/2010/main" val="177737605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337</a:t>
            </a:fld>
            <a:endParaRPr lang="en-US"/>
          </a:p>
        </p:txBody>
      </p:sp>
    </p:spTree>
    <p:extLst>
      <p:ext uri="{BB962C8B-B14F-4D97-AF65-F5344CB8AC3E}">
        <p14:creationId xmlns:p14="http://schemas.microsoft.com/office/powerpoint/2010/main" val="389419345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338</a:t>
            </a:fld>
            <a:endParaRPr lang="en-US"/>
          </a:p>
        </p:txBody>
      </p:sp>
    </p:spTree>
    <p:extLst>
      <p:ext uri="{BB962C8B-B14F-4D97-AF65-F5344CB8AC3E}">
        <p14:creationId xmlns:p14="http://schemas.microsoft.com/office/powerpoint/2010/main" val="42195470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339</a:t>
            </a:fld>
            <a:endParaRPr lang="en-US"/>
          </a:p>
        </p:txBody>
      </p:sp>
    </p:spTree>
    <p:extLst>
      <p:ext uri="{BB962C8B-B14F-4D97-AF65-F5344CB8AC3E}">
        <p14:creationId xmlns:p14="http://schemas.microsoft.com/office/powerpoint/2010/main" val="1768367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33761291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340</a:t>
            </a:fld>
            <a:endParaRPr lang="en-US"/>
          </a:p>
        </p:txBody>
      </p:sp>
    </p:spTree>
    <p:extLst>
      <p:ext uri="{BB962C8B-B14F-4D97-AF65-F5344CB8AC3E}">
        <p14:creationId xmlns:p14="http://schemas.microsoft.com/office/powerpoint/2010/main" val="427002576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341</a:t>
            </a:fld>
            <a:endParaRPr lang="en-US"/>
          </a:p>
        </p:txBody>
      </p:sp>
    </p:spTree>
    <p:extLst>
      <p:ext uri="{BB962C8B-B14F-4D97-AF65-F5344CB8AC3E}">
        <p14:creationId xmlns:p14="http://schemas.microsoft.com/office/powerpoint/2010/main" val="418818932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342</a:t>
            </a:fld>
            <a:endParaRPr lang="en-US"/>
          </a:p>
        </p:txBody>
      </p:sp>
    </p:spTree>
    <p:extLst>
      <p:ext uri="{BB962C8B-B14F-4D97-AF65-F5344CB8AC3E}">
        <p14:creationId xmlns:p14="http://schemas.microsoft.com/office/powerpoint/2010/main" val="336290044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343</a:t>
            </a:fld>
            <a:endParaRPr lang="en-US"/>
          </a:p>
        </p:txBody>
      </p:sp>
    </p:spTree>
    <p:extLst>
      <p:ext uri="{BB962C8B-B14F-4D97-AF65-F5344CB8AC3E}">
        <p14:creationId xmlns:p14="http://schemas.microsoft.com/office/powerpoint/2010/main" val="101578711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344</a:t>
            </a:fld>
            <a:endParaRPr lang="en-US"/>
          </a:p>
        </p:txBody>
      </p:sp>
    </p:spTree>
    <p:extLst>
      <p:ext uri="{BB962C8B-B14F-4D97-AF65-F5344CB8AC3E}">
        <p14:creationId xmlns:p14="http://schemas.microsoft.com/office/powerpoint/2010/main" val="194232981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345</a:t>
            </a:fld>
            <a:endParaRPr lang="en-US"/>
          </a:p>
        </p:txBody>
      </p:sp>
    </p:spTree>
    <p:extLst>
      <p:ext uri="{BB962C8B-B14F-4D97-AF65-F5344CB8AC3E}">
        <p14:creationId xmlns:p14="http://schemas.microsoft.com/office/powerpoint/2010/main" val="201344076"/>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346</a:t>
            </a:fld>
            <a:endParaRPr lang="en-US"/>
          </a:p>
        </p:txBody>
      </p:sp>
    </p:spTree>
    <p:extLst>
      <p:ext uri="{BB962C8B-B14F-4D97-AF65-F5344CB8AC3E}">
        <p14:creationId xmlns:p14="http://schemas.microsoft.com/office/powerpoint/2010/main" val="3379812906"/>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347</a:t>
            </a:fld>
            <a:endParaRPr lang="en-US"/>
          </a:p>
        </p:txBody>
      </p:sp>
    </p:spTree>
    <p:extLst>
      <p:ext uri="{BB962C8B-B14F-4D97-AF65-F5344CB8AC3E}">
        <p14:creationId xmlns:p14="http://schemas.microsoft.com/office/powerpoint/2010/main" val="3757334887"/>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348</a:t>
            </a:fld>
            <a:endParaRPr lang="en-US"/>
          </a:p>
        </p:txBody>
      </p:sp>
    </p:spTree>
    <p:extLst>
      <p:ext uri="{BB962C8B-B14F-4D97-AF65-F5344CB8AC3E}">
        <p14:creationId xmlns:p14="http://schemas.microsoft.com/office/powerpoint/2010/main" val="201465671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351</a:t>
            </a:fld>
            <a:endParaRPr lang="en-US"/>
          </a:p>
        </p:txBody>
      </p:sp>
    </p:spTree>
    <p:extLst>
      <p:ext uri="{BB962C8B-B14F-4D97-AF65-F5344CB8AC3E}">
        <p14:creationId xmlns:p14="http://schemas.microsoft.com/office/powerpoint/2010/main" val="682386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extLst>
      <p:ext uri="{BB962C8B-B14F-4D97-AF65-F5344CB8AC3E}">
        <p14:creationId xmlns:p14="http://schemas.microsoft.com/office/powerpoint/2010/main" val="194312431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352</a:t>
            </a:fld>
            <a:endParaRPr lang="en-US"/>
          </a:p>
        </p:txBody>
      </p:sp>
    </p:spTree>
    <p:extLst>
      <p:ext uri="{BB962C8B-B14F-4D97-AF65-F5344CB8AC3E}">
        <p14:creationId xmlns:p14="http://schemas.microsoft.com/office/powerpoint/2010/main" val="17755677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353</a:t>
            </a:fld>
            <a:endParaRPr lang="en-US"/>
          </a:p>
        </p:txBody>
      </p:sp>
    </p:spTree>
    <p:extLst>
      <p:ext uri="{BB962C8B-B14F-4D97-AF65-F5344CB8AC3E}">
        <p14:creationId xmlns:p14="http://schemas.microsoft.com/office/powerpoint/2010/main" val="4181090859"/>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354</a:t>
            </a:fld>
            <a:endParaRPr lang="en-US"/>
          </a:p>
        </p:txBody>
      </p:sp>
    </p:spTree>
    <p:extLst>
      <p:ext uri="{BB962C8B-B14F-4D97-AF65-F5344CB8AC3E}">
        <p14:creationId xmlns:p14="http://schemas.microsoft.com/office/powerpoint/2010/main" val="127391507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355</a:t>
            </a:fld>
            <a:endParaRPr lang="en-US"/>
          </a:p>
        </p:txBody>
      </p:sp>
    </p:spTree>
    <p:extLst>
      <p:ext uri="{BB962C8B-B14F-4D97-AF65-F5344CB8AC3E}">
        <p14:creationId xmlns:p14="http://schemas.microsoft.com/office/powerpoint/2010/main" val="1678538288"/>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356</a:t>
            </a:fld>
            <a:endParaRPr lang="en-US"/>
          </a:p>
        </p:txBody>
      </p:sp>
    </p:spTree>
    <p:extLst>
      <p:ext uri="{BB962C8B-B14F-4D97-AF65-F5344CB8AC3E}">
        <p14:creationId xmlns:p14="http://schemas.microsoft.com/office/powerpoint/2010/main" val="4120303832"/>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357</a:t>
            </a:fld>
            <a:endParaRPr lang="en-US"/>
          </a:p>
        </p:txBody>
      </p:sp>
    </p:spTree>
    <p:extLst>
      <p:ext uri="{BB962C8B-B14F-4D97-AF65-F5344CB8AC3E}">
        <p14:creationId xmlns:p14="http://schemas.microsoft.com/office/powerpoint/2010/main" val="2030658971"/>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360</a:t>
            </a:fld>
            <a:endParaRPr lang="en-US"/>
          </a:p>
        </p:txBody>
      </p:sp>
    </p:spTree>
    <p:extLst>
      <p:ext uri="{BB962C8B-B14F-4D97-AF65-F5344CB8AC3E}">
        <p14:creationId xmlns:p14="http://schemas.microsoft.com/office/powerpoint/2010/main" val="104453974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361</a:t>
            </a:fld>
            <a:endParaRPr lang="en-US"/>
          </a:p>
        </p:txBody>
      </p:sp>
    </p:spTree>
    <p:extLst>
      <p:ext uri="{BB962C8B-B14F-4D97-AF65-F5344CB8AC3E}">
        <p14:creationId xmlns:p14="http://schemas.microsoft.com/office/powerpoint/2010/main" val="1625840935"/>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362</a:t>
            </a:fld>
            <a:endParaRPr lang="en-US"/>
          </a:p>
        </p:txBody>
      </p:sp>
    </p:spTree>
    <p:extLst>
      <p:ext uri="{BB962C8B-B14F-4D97-AF65-F5344CB8AC3E}">
        <p14:creationId xmlns:p14="http://schemas.microsoft.com/office/powerpoint/2010/main" val="1136447242"/>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363</a:t>
            </a:fld>
            <a:endParaRPr lang="en-US"/>
          </a:p>
        </p:txBody>
      </p:sp>
    </p:spTree>
    <p:extLst>
      <p:ext uri="{BB962C8B-B14F-4D97-AF65-F5344CB8AC3E}">
        <p14:creationId xmlns:p14="http://schemas.microsoft.com/office/powerpoint/2010/main" val="1314407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extLst>
      <p:ext uri="{BB962C8B-B14F-4D97-AF65-F5344CB8AC3E}">
        <p14:creationId xmlns:p14="http://schemas.microsoft.com/office/powerpoint/2010/main" val="233223814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364</a:t>
            </a:fld>
            <a:endParaRPr lang="en-US"/>
          </a:p>
        </p:txBody>
      </p:sp>
    </p:spTree>
    <p:extLst>
      <p:ext uri="{BB962C8B-B14F-4D97-AF65-F5344CB8AC3E}">
        <p14:creationId xmlns:p14="http://schemas.microsoft.com/office/powerpoint/2010/main" val="2537052707"/>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365</a:t>
            </a:fld>
            <a:endParaRPr lang="en-US"/>
          </a:p>
        </p:txBody>
      </p:sp>
    </p:spTree>
    <p:extLst>
      <p:ext uri="{BB962C8B-B14F-4D97-AF65-F5344CB8AC3E}">
        <p14:creationId xmlns:p14="http://schemas.microsoft.com/office/powerpoint/2010/main" val="1230523858"/>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366</a:t>
            </a:fld>
            <a:endParaRPr lang="en-US"/>
          </a:p>
        </p:txBody>
      </p:sp>
    </p:spTree>
    <p:extLst>
      <p:ext uri="{BB962C8B-B14F-4D97-AF65-F5344CB8AC3E}">
        <p14:creationId xmlns:p14="http://schemas.microsoft.com/office/powerpoint/2010/main" val="394133245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367</a:t>
            </a:fld>
            <a:endParaRPr lang="en-US"/>
          </a:p>
        </p:txBody>
      </p:sp>
    </p:spTree>
    <p:extLst>
      <p:ext uri="{BB962C8B-B14F-4D97-AF65-F5344CB8AC3E}">
        <p14:creationId xmlns:p14="http://schemas.microsoft.com/office/powerpoint/2010/main" val="106342237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368</a:t>
            </a:fld>
            <a:endParaRPr lang="en-US"/>
          </a:p>
        </p:txBody>
      </p:sp>
    </p:spTree>
    <p:extLst>
      <p:ext uri="{BB962C8B-B14F-4D97-AF65-F5344CB8AC3E}">
        <p14:creationId xmlns:p14="http://schemas.microsoft.com/office/powerpoint/2010/main" val="3963805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a:t>
            </a:fld>
            <a:endParaRPr lang="en-US"/>
          </a:p>
        </p:txBody>
      </p:sp>
    </p:spTree>
    <p:extLst>
      <p:ext uri="{BB962C8B-B14F-4D97-AF65-F5344CB8AC3E}">
        <p14:creationId xmlns:p14="http://schemas.microsoft.com/office/powerpoint/2010/main" val="3088542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a:t>
            </a:fld>
            <a:endParaRPr lang="en-US"/>
          </a:p>
        </p:txBody>
      </p:sp>
    </p:spTree>
    <p:extLst>
      <p:ext uri="{BB962C8B-B14F-4D97-AF65-F5344CB8AC3E}">
        <p14:creationId xmlns:p14="http://schemas.microsoft.com/office/powerpoint/2010/main" val="23009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1368788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631448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2767552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760239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4258599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964823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4072971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296828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133259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1661192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330769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731123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945480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1981084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extLst>
      <p:ext uri="{BB962C8B-B14F-4D97-AF65-F5344CB8AC3E}">
        <p14:creationId xmlns:p14="http://schemas.microsoft.com/office/powerpoint/2010/main" val="270333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1722839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12348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4120621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1476695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1630731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extLst>
      <p:ext uri="{BB962C8B-B14F-4D97-AF65-F5344CB8AC3E}">
        <p14:creationId xmlns:p14="http://schemas.microsoft.com/office/powerpoint/2010/main" val="2922609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extLst>
      <p:ext uri="{BB962C8B-B14F-4D97-AF65-F5344CB8AC3E}">
        <p14:creationId xmlns:p14="http://schemas.microsoft.com/office/powerpoint/2010/main" val="35345890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extLst>
      <p:ext uri="{BB962C8B-B14F-4D97-AF65-F5344CB8AC3E}">
        <p14:creationId xmlns:p14="http://schemas.microsoft.com/office/powerpoint/2010/main" val="4157433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extLst>
      <p:ext uri="{BB962C8B-B14F-4D97-AF65-F5344CB8AC3E}">
        <p14:creationId xmlns:p14="http://schemas.microsoft.com/office/powerpoint/2010/main" val="1577754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a:p>
        </p:txBody>
      </p:sp>
    </p:spTree>
    <p:extLst>
      <p:ext uri="{BB962C8B-B14F-4D97-AF65-F5344CB8AC3E}">
        <p14:creationId xmlns:p14="http://schemas.microsoft.com/office/powerpoint/2010/main" val="697118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67</a:t>
            </a:fld>
            <a:endParaRPr lang="en-US"/>
          </a:p>
        </p:txBody>
      </p:sp>
    </p:spTree>
    <p:extLst>
      <p:ext uri="{BB962C8B-B14F-4D97-AF65-F5344CB8AC3E}">
        <p14:creationId xmlns:p14="http://schemas.microsoft.com/office/powerpoint/2010/main" val="278967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2322293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a:p>
        </p:txBody>
      </p:sp>
    </p:spTree>
    <p:extLst>
      <p:ext uri="{BB962C8B-B14F-4D97-AF65-F5344CB8AC3E}">
        <p14:creationId xmlns:p14="http://schemas.microsoft.com/office/powerpoint/2010/main" val="2086223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4193409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extLst>
      <p:ext uri="{BB962C8B-B14F-4D97-AF65-F5344CB8AC3E}">
        <p14:creationId xmlns:p14="http://schemas.microsoft.com/office/powerpoint/2010/main" val="2604522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extLst>
      <p:ext uri="{BB962C8B-B14F-4D97-AF65-F5344CB8AC3E}">
        <p14:creationId xmlns:p14="http://schemas.microsoft.com/office/powerpoint/2010/main" val="3588276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extLst>
      <p:ext uri="{BB962C8B-B14F-4D97-AF65-F5344CB8AC3E}">
        <p14:creationId xmlns:p14="http://schemas.microsoft.com/office/powerpoint/2010/main" val="31753866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extLst>
      <p:ext uri="{BB962C8B-B14F-4D97-AF65-F5344CB8AC3E}">
        <p14:creationId xmlns:p14="http://schemas.microsoft.com/office/powerpoint/2010/main" val="25065197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extLst>
      <p:ext uri="{BB962C8B-B14F-4D97-AF65-F5344CB8AC3E}">
        <p14:creationId xmlns:p14="http://schemas.microsoft.com/office/powerpoint/2010/main" val="1379847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a:p>
        </p:txBody>
      </p:sp>
    </p:spTree>
    <p:extLst>
      <p:ext uri="{BB962C8B-B14F-4D97-AF65-F5344CB8AC3E}">
        <p14:creationId xmlns:p14="http://schemas.microsoft.com/office/powerpoint/2010/main" val="33919456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a:p>
        </p:txBody>
      </p:sp>
    </p:spTree>
    <p:extLst>
      <p:ext uri="{BB962C8B-B14F-4D97-AF65-F5344CB8AC3E}">
        <p14:creationId xmlns:p14="http://schemas.microsoft.com/office/powerpoint/2010/main" val="2159074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extLst>
      <p:ext uri="{BB962C8B-B14F-4D97-AF65-F5344CB8AC3E}">
        <p14:creationId xmlns:p14="http://schemas.microsoft.com/office/powerpoint/2010/main" val="75996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41741332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a:p>
        </p:txBody>
      </p:sp>
    </p:spTree>
    <p:extLst>
      <p:ext uri="{BB962C8B-B14F-4D97-AF65-F5344CB8AC3E}">
        <p14:creationId xmlns:p14="http://schemas.microsoft.com/office/powerpoint/2010/main" val="3394086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a:p>
        </p:txBody>
      </p:sp>
    </p:spTree>
    <p:extLst>
      <p:ext uri="{BB962C8B-B14F-4D97-AF65-F5344CB8AC3E}">
        <p14:creationId xmlns:p14="http://schemas.microsoft.com/office/powerpoint/2010/main" val="2301096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1745028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extLst>
      <p:ext uri="{BB962C8B-B14F-4D97-AF65-F5344CB8AC3E}">
        <p14:creationId xmlns:p14="http://schemas.microsoft.com/office/powerpoint/2010/main" val="7790201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33004852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3664601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39647601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31875821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31634745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208094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32198611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2845016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2710694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38109484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40149215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4648910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2894574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42033860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16307948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29543256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302626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40984639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1901122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41465036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27800409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4911378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8655901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3720801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3832395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11073513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346295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7.gif"/></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png"/></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9.jpe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1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9.jpeg"/><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72.png"/></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1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7.gif"/></Relationships>
</file>

<file path=ppt/slides/_rels/slide1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8.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57.png"/><Relationship Id="rId4" Type="http://schemas.openxmlformats.org/officeDocument/2006/relationships/image" Target="../media/image156.png"/></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00.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0.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1.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2.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3.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4.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1.png"/></Relationships>
</file>

<file path=ppt/slides/_rels/slide2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5.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1.png"/></Relationships>
</file>

<file path=ppt/slides/_rels/slide20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7.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2.png"/></Relationships>
</file>

<file path=ppt/slides/_rels/slide20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88.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9.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5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90.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2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21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0.png"/></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2.png"/></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3.png"/></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4.png"/></Relationships>
</file>

<file path=ppt/slides/_rels/slide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5.png"/></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6.png"/></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7.png"/></Relationships>
</file>

<file path=ppt/slides/_rels/slide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8.png"/></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4.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2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2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2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8.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80.jpeg"/><Relationship Id="rId4" Type="http://schemas.openxmlformats.org/officeDocument/2006/relationships/image" Target="../media/image185.png"/></Relationships>
</file>

<file path=ppt/slides/_rels/slide24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19.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20.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86.png"/><Relationship Id="rId4" Type="http://schemas.openxmlformats.org/officeDocument/2006/relationships/image" Target="../media/image180.jpeg"/></Relationships>
</file>

<file path=ppt/slides/_rels/slide24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21.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2.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4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24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6.png"/></Relationships>
</file>

<file path=ppt/slides/_rels/slide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png"/></Relationships>
</file>

<file path=ppt/slides/_rels/slide2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6.png"/></Relationships>
</file>

<file path=ppt/slides/_rels/slide26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37.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26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38.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2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39.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26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40.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2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41.xml"/><Relationship Id="rId1" Type="http://schemas.openxmlformats.org/officeDocument/2006/relationships/slideLayout" Target="../slideLayouts/slideLayout1.xml"/><Relationship Id="rId4" Type="http://schemas.openxmlformats.org/officeDocument/2006/relationships/image" Target="../media/image200.jpeg"/></Relationships>
</file>

<file path=ppt/slides/_rels/slide26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26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2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97.gif"/></Relationships>
</file>

<file path=ppt/slides/_rels/slide27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6.xml"/><Relationship Id="rId1" Type="http://schemas.openxmlformats.org/officeDocument/2006/relationships/slideLayout" Target="../slideLayouts/slideLayout1.xml"/><Relationship Id="rId4" Type="http://schemas.openxmlformats.org/officeDocument/2006/relationships/image" Target="../media/image208.png"/></Relationships>
</file>

<file path=ppt/slides/_rels/slide27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47.xml"/><Relationship Id="rId1" Type="http://schemas.openxmlformats.org/officeDocument/2006/relationships/slideLayout" Target="../slideLayouts/slideLayout1.xml"/><Relationship Id="rId4" Type="http://schemas.openxmlformats.org/officeDocument/2006/relationships/image" Target="../media/image209.png"/></Relationships>
</file>

<file path=ppt/slides/_rels/slide27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0.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1.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2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27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3.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2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notesSlide" Target="../notesSlides/notesSlide254.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221.png"/></Relationships>
</file>

<file path=ppt/slides/_rels/slide283.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6.png"/><Relationship Id="rId7" Type="http://schemas.openxmlformats.org/officeDocument/2006/relationships/image" Target="../media/image220.png"/><Relationship Id="rId2" Type="http://schemas.openxmlformats.org/officeDocument/2006/relationships/notesSlide" Target="../notesSlides/notesSlide255.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56.png"/><Relationship Id="rId9" Type="http://schemas.openxmlformats.org/officeDocument/2006/relationships/image" Target="../media/image221.png"/></Relationships>
</file>

<file path=ppt/slides/_rels/slide28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6.png"/><Relationship Id="rId7" Type="http://schemas.openxmlformats.org/officeDocument/2006/relationships/image" Target="../media/image220.png"/><Relationship Id="rId2" Type="http://schemas.openxmlformats.org/officeDocument/2006/relationships/notesSlide" Target="../notesSlides/notesSlide256.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56.png"/><Relationship Id="rId9" Type="http://schemas.openxmlformats.org/officeDocument/2006/relationships/image" Target="../media/image221.png"/></Relationships>
</file>

<file path=ppt/slides/_rels/slide28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png"/><Relationship Id="rId7" Type="http://schemas.openxmlformats.org/officeDocument/2006/relationships/image" Target="../media/image219.png"/><Relationship Id="rId2" Type="http://schemas.openxmlformats.org/officeDocument/2006/relationships/notesSlide" Target="../notesSlides/notesSlide257.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56.png"/><Relationship Id="rId9" Type="http://schemas.openxmlformats.org/officeDocument/2006/relationships/image" Target="../media/image221.png"/></Relationships>
</file>

<file path=ppt/slides/_rels/slide28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6.png"/><Relationship Id="rId7" Type="http://schemas.openxmlformats.org/officeDocument/2006/relationships/image" Target="../media/image220.png"/><Relationship Id="rId2" Type="http://schemas.openxmlformats.org/officeDocument/2006/relationships/notesSlide" Target="../notesSlides/notesSlide258.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7.png"/><Relationship Id="rId4" Type="http://schemas.openxmlformats.org/officeDocument/2006/relationships/image" Target="../media/image56.png"/><Relationship Id="rId9" Type="http://schemas.openxmlformats.org/officeDocument/2006/relationships/image" Target="../media/image221.png"/></Relationships>
</file>

<file path=ppt/slides/_rels/slide287.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6.png"/><Relationship Id="rId7" Type="http://schemas.openxmlformats.org/officeDocument/2006/relationships/image" Target="../media/image218.png"/><Relationship Id="rId2" Type="http://schemas.openxmlformats.org/officeDocument/2006/relationships/notesSlide" Target="../notesSlides/notesSlide259.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8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6.png"/><Relationship Id="rId7" Type="http://schemas.openxmlformats.org/officeDocument/2006/relationships/image" Target="../media/image218.png"/><Relationship Id="rId2" Type="http://schemas.openxmlformats.org/officeDocument/2006/relationships/notesSlide" Target="../notesSlides/notesSlide260.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89.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6.png"/><Relationship Id="rId7" Type="http://schemas.openxmlformats.org/officeDocument/2006/relationships/image" Target="../media/image218.png"/><Relationship Id="rId2" Type="http://schemas.openxmlformats.org/officeDocument/2006/relationships/notesSlide" Target="../notesSlides/notesSlide261.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6.png"/></Relationships>
</file>

<file path=ppt/slides/_rels/slide29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6.png"/><Relationship Id="rId7" Type="http://schemas.openxmlformats.org/officeDocument/2006/relationships/image" Target="../media/image218.png"/><Relationship Id="rId2" Type="http://schemas.openxmlformats.org/officeDocument/2006/relationships/notesSlide" Target="../notesSlides/notesSlide262.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9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6.png"/><Relationship Id="rId7" Type="http://schemas.openxmlformats.org/officeDocument/2006/relationships/image" Target="../media/image217.png"/><Relationship Id="rId2" Type="http://schemas.openxmlformats.org/officeDocument/2006/relationships/notesSlide" Target="../notesSlides/notesSlide263.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9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png"/><Relationship Id="rId7" Type="http://schemas.openxmlformats.org/officeDocument/2006/relationships/image" Target="../media/image218.png"/><Relationship Id="rId2" Type="http://schemas.openxmlformats.org/officeDocument/2006/relationships/notesSlide" Target="../notesSlides/notesSlide264.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png"/><Relationship Id="rId4" Type="http://schemas.openxmlformats.org/officeDocument/2006/relationships/image" Target="../media/image56.png"/><Relationship Id="rId9" Type="http://schemas.openxmlformats.org/officeDocument/2006/relationships/image" Target="../media/image221.png"/></Relationships>
</file>

<file path=ppt/slides/_rels/slide2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2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6.xml"/><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29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67.xml"/><Relationship Id="rId1" Type="http://schemas.openxmlformats.org/officeDocument/2006/relationships/slideLayout" Target="../slideLayouts/slideLayout1.xml"/><Relationship Id="rId4" Type="http://schemas.openxmlformats.org/officeDocument/2006/relationships/image" Target="../media/image224.png"/></Relationships>
</file>

<file path=ppt/slides/_rels/slide29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2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png"/><Relationship Id="rId7" Type="http://schemas.openxmlformats.org/officeDocument/2006/relationships/image" Target="../media/image219.png"/><Relationship Id="rId2" Type="http://schemas.openxmlformats.org/officeDocument/2006/relationships/notesSlide" Target="../notesSlides/notesSlide269.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56.png"/><Relationship Id="rId4" Type="http://schemas.openxmlformats.org/officeDocument/2006/relationships/image" Target="../media/image217.png"/><Relationship Id="rId9" Type="http://schemas.openxmlformats.org/officeDocument/2006/relationships/image" Target="../media/image227.png"/></Relationships>
</file>

<file path=ppt/slides/_rels/slide3.xml.rels><?xml version="1.0" encoding="UTF-8" standalone="yes"?>
<Relationships xmlns="http://schemas.openxmlformats.org/package/2006/relationships"><Relationship Id="rId8" Type="http://schemas.openxmlformats.org/officeDocument/2006/relationships/slide" Target="slide137.xml"/><Relationship Id="rId13" Type="http://schemas.openxmlformats.org/officeDocument/2006/relationships/slide" Target="slide269.xml"/><Relationship Id="rId18" Type="http://schemas.openxmlformats.org/officeDocument/2006/relationships/slide" Target="slide196.xml"/><Relationship Id="rId3" Type="http://schemas.openxmlformats.org/officeDocument/2006/relationships/slide" Target="slide4.xml"/><Relationship Id="rId21" Type="http://schemas.openxmlformats.org/officeDocument/2006/relationships/image" Target="../media/image2.jpeg"/><Relationship Id="rId7" Type="http://schemas.openxmlformats.org/officeDocument/2006/relationships/slide" Target="slide21.xml"/><Relationship Id="rId12" Type="http://schemas.openxmlformats.org/officeDocument/2006/relationships/slide" Target="slide147.xml"/><Relationship Id="rId17" Type="http://schemas.openxmlformats.org/officeDocument/2006/relationships/slide" Target="slide96.xml"/><Relationship Id="rId2" Type="http://schemas.openxmlformats.org/officeDocument/2006/relationships/notesSlide" Target="../notesSlides/notesSlide2.xml"/><Relationship Id="rId16" Type="http://schemas.openxmlformats.org/officeDocument/2006/relationships/slide" Target="slide281.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350.xml"/><Relationship Id="rId11" Type="http://schemas.openxmlformats.org/officeDocument/2006/relationships/slide" Target="slide41.xml"/><Relationship Id="rId5" Type="http://schemas.openxmlformats.org/officeDocument/2006/relationships/slide" Target="slide216.xml"/><Relationship Id="rId15" Type="http://schemas.openxmlformats.org/officeDocument/2006/relationships/slide" Target="slide170.xml"/><Relationship Id="rId10" Type="http://schemas.openxmlformats.org/officeDocument/2006/relationships/slide" Target="slide359.xml"/><Relationship Id="rId19" Type="http://schemas.openxmlformats.org/officeDocument/2006/relationships/slide" Target="slide298.xml"/><Relationship Id="rId4" Type="http://schemas.openxmlformats.org/officeDocument/2006/relationships/slide" Target="slide116.xml"/><Relationship Id="rId9" Type="http://schemas.openxmlformats.org/officeDocument/2006/relationships/slide" Target="slide248.xml"/><Relationship Id="rId14" Type="http://schemas.openxmlformats.org/officeDocument/2006/relationships/slide" Target="slide6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6.png"/></Relationships>
</file>

<file path=ppt/slides/_rels/slide3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3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1.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3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png"/></Relationships>
</file>

<file path=ppt/slides/_rels/slide3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3.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png"/></Relationships>
</file>

<file path=ppt/slides/_rels/slide3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4.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png"/></Relationships>
</file>

<file path=ppt/slides/_rels/slide3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png"/></Relationships>
</file>

<file path=ppt/slides/_rels/slide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6.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png"/></Relationships>
</file>

<file path=ppt/slides/_rels/slide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7.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png"/></Relationships>
</file>

<file path=ppt/slides/_rels/slide3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8.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png"/></Relationships>
</file>

<file path=ppt/slides/_rels/slide3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9.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0.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29.png"/></Relationships>
</file>

<file path=ppt/slides/_rels/slide3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1.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2.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png"/></Relationships>
</file>

<file path=ppt/slides/_rels/slide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3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png"/></Relationships>
</file>

<file path=ppt/slides/_rels/slide3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png"/></Relationships>
</file>

<file path=ppt/slides/_rels/slide3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png"/></Relationships>
</file>

<file path=ppt/slides/_rels/slide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png"/></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png"/></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0.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png"/></Relationships>
</file>

<file path=ppt/slides/_rels/slide3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1.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png"/></Relationships>
</file>

<file path=ppt/slides/_rels/slide3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2.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png"/></Relationships>
</file>

<file path=ppt/slides/_rels/slide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3.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png"/></Relationships>
</file>

<file path=ppt/slides/_rels/slide3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4.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png"/></Relationships>
</file>

<file path=ppt/slides/_rels/slide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png"/></Relationships>
</file>

<file path=ppt/slides/_rels/slide3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6.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png"/></Relationships>
</file>

<file path=ppt/slides/_rels/slide3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7.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png"/></Relationships>
</file>

<file path=ppt/slides/_rels/slide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8.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png"/></Relationships>
</file>

<file path=ppt/slides/_rels/slide3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9.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0.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png"/></Relationships>
</file>

<file path=ppt/slides/_rels/slide3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1.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png"/></Relationships>
</file>

<file path=ppt/slides/_rels/slide3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2.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png"/></Relationships>
</file>

<file path=ppt/slides/_rels/slide3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3.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png"/></Relationships>
</file>

<file path=ppt/slides/_rels/slide3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png"/></Relationships>
</file>

<file path=ppt/slides/_rels/slide3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png"/></Relationships>
</file>

<file path=ppt/slides/_rels/slide3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png"/></Relationships>
</file>

<file path=ppt/slides/_rels/slide3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7.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png"/></Relationships>
</file>

<file path=ppt/slides/_rels/slide3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8.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29.png"/></Relationships>
</file>

<file path=ppt/slides/_rels/slide3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9.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0.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29.png"/></Relationships>
</file>

<file path=ppt/slides/_rels/slide3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0.png"/></Relationships>
</file>

<file path=ppt/slides/_rels/slide34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12.xml"/><Relationship Id="rId1" Type="http://schemas.openxmlformats.org/officeDocument/2006/relationships/slideLayout" Target="../slideLayouts/slideLayout1.xml"/><Relationship Id="rId5" Type="http://schemas.openxmlformats.org/officeDocument/2006/relationships/image" Target="../media/image244.png"/><Relationship Id="rId4" Type="http://schemas.openxmlformats.org/officeDocument/2006/relationships/image" Target="../media/image243.png"/></Relationships>
</file>

<file path=ppt/slides/_rels/slide34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14.xml"/><Relationship Id="rId1" Type="http://schemas.openxmlformats.org/officeDocument/2006/relationships/slideLayout" Target="../slideLayouts/slideLayout1.xml"/><Relationship Id="rId4" Type="http://schemas.openxmlformats.org/officeDocument/2006/relationships/image" Target="../media/image247.png"/></Relationships>
</file>

<file path=ppt/slides/_rels/slide34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315.xml"/><Relationship Id="rId1" Type="http://schemas.openxmlformats.org/officeDocument/2006/relationships/slideLayout" Target="../slideLayouts/slideLayout1.xml"/><Relationship Id="rId5" Type="http://schemas.openxmlformats.org/officeDocument/2006/relationships/image" Target="../media/image250.jpeg"/><Relationship Id="rId4" Type="http://schemas.openxmlformats.org/officeDocument/2006/relationships/image" Target="../media/image249.gif"/></Relationships>
</file>

<file path=ppt/slides/_rels/slide34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16.xml"/><Relationship Id="rId1" Type="http://schemas.openxmlformats.org/officeDocument/2006/relationships/slideLayout" Target="../slideLayouts/slideLayout1.xml"/><Relationship Id="rId4" Type="http://schemas.openxmlformats.org/officeDocument/2006/relationships/image" Target="../media/image252.png"/></Relationships>
</file>

<file path=ppt/slides/_rels/slide34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17.xml"/><Relationship Id="rId1" Type="http://schemas.openxmlformats.org/officeDocument/2006/relationships/slideLayout" Target="../slideLayouts/slideLayout1.xml"/><Relationship Id="rId4" Type="http://schemas.openxmlformats.org/officeDocument/2006/relationships/image" Target="../media/image254.png"/></Relationships>
</file>

<file path=ppt/slides/_rels/slide348.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6.jpeg"/><Relationship Id="rId2" Type="http://schemas.openxmlformats.org/officeDocument/2006/relationships/notesSlide" Target="../notesSlides/notesSlide318.xml"/><Relationship Id="rId1" Type="http://schemas.openxmlformats.org/officeDocument/2006/relationships/slideLayout" Target="../slideLayouts/slideLayout1.xml"/><Relationship Id="rId6" Type="http://schemas.openxmlformats.org/officeDocument/2006/relationships/image" Target="../media/image255.gif"/><Relationship Id="rId5" Type="http://schemas.openxmlformats.org/officeDocument/2006/relationships/image" Target="../media/image250.jpeg"/><Relationship Id="rId4" Type="http://schemas.openxmlformats.org/officeDocument/2006/relationships/image" Target="../media/image249.gif"/></Relationships>
</file>

<file path=ppt/slides/_rels/slide3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9.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97.gif"/></Relationships>
</file>

<file path=ppt/slides/_rels/slide35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20.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260.gif"/><Relationship Id="rId2" Type="http://schemas.openxmlformats.org/officeDocument/2006/relationships/notesSlide" Target="../notesSlides/notesSlide321.xml"/><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3" Type="http://schemas.openxmlformats.org/officeDocument/2006/relationships/image" Target="../media/image260.gif"/><Relationship Id="rId2" Type="http://schemas.openxmlformats.org/officeDocument/2006/relationships/notesSlide" Target="../notesSlides/notesSlide322.xml"/><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260.gif"/><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260.gif"/><Relationship Id="rId2" Type="http://schemas.openxmlformats.org/officeDocument/2006/relationships/notesSlide" Target="../notesSlides/notesSlide324.xml"/><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25.xml"/><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3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63.png"/></Relationships>
</file>

<file path=ppt/slides/_rels/slide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0.png"/></Relationships>
</file>

<file path=ppt/slides/_rels/slide3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3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8.xml"/><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3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9.xml"/><Relationship Id="rId1" Type="http://schemas.openxmlformats.org/officeDocument/2006/relationships/slideLayout" Target="../slideLayouts/slideLayout2.xml"/><Relationship Id="rId4" Type="http://schemas.openxmlformats.org/officeDocument/2006/relationships/image" Target="../media/image265.jpeg"/></Relationships>
</file>

<file path=ppt/slides/_rels/slide3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265.jpeg"/></Relationships>
</file>

<file path=ppt/slides/_rels/slide3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1.xml"/><Relationship Id="rId1" Type="http://schemas.openxmlformats.org/officeDocument/2006/relationships/slideLayout" Target="../slideLayouts/slideLayout2.xml"/><Relationship Id="rId4" Type="http://schemas.openxmlformats.org/officeDocument/2006/relationships/image" Target="../media/image266.jpeg"/></Relationships>
</file>

<file path=ppt/slides/_rels/slide3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267.jpeg"/></Relationships>
</file>

<file path=ppt/slides/_rels/slide36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33.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36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34.xml"/><Relationship Id="rId1" Type="http://schemas.openxmlformats.org/officeDocument/2006/relationships/slideLayout" Target="../slideLayouts/slideLayout1.xml"/><Relationship Id="rId4" Type="http://schemas.openxmlformats.org/officeDocument/2006/relationships/image" Target="../media/image269.png"/></Relationships>
</file>

<file path=ppt/slides/_rels/slide3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2.png"/><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97.gif"/><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562600" y="3897727"/>
            <a:ext cx="3352800" cy="2475104"/>
          </a:xfrm>
          <a:prstGeom prst="rect">
            <a:avLst/>
          </a:prstGeom>
        </p:spPr>
      </p:pic>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3</a:t>
            </a:r>
          </a:p>
        </p:txBody>
      </p:sp>
      <p:sp>
        <p:nvSpPr>
          <p:cNvPr id="3" name="Subtitle 2"/>
          <p:cNvSpPr>
            <a:spLocks noGrp="1"/>
          </p:cNvSpPr>
          <p:nvPr>
            <p:ph type="subTitle" idx="1"/>
          </p:nvPr>
        </p:nvSpPr>
        <p:spPr>
          <a:xfrm>
            <a:off x="228600" y="1905000"/>
            <a:ext cx="8534400" cy="1752600"/>
          </a:xfrm>
          <a:ln>
            <a:noFill/>
          </a:ln>
        </p:spPr>
        <p:txBody>
          <a:bodyPr>
            <a:noAutofit/>
          </a:bodyPr>
          <a:lstStyle/>
          <a:p>
            <a:r>
              <a:rPr lang="en-US" sz="4000">
                <a:solidFill>
                  <a:srgbClr val="0033CC"/>
                </a:solidFill>
                <a:latin typeface="Kristen ITC" panose="03050502040202030202" pitchFamily="66" charset="0"/>
              </a:rPr>
              <a:t>Comparison of Length, Width, Capacity, and Numbers to 10</a:t>
            </a:r>
          </a:p>
          <a:p>
            <a:r>
              <a:rPr lang="en-US" sz="2400">
                <a:solidFill>
                  <a:srgbClr val="0033CC"/>
                </a:solidFill>
                <a:latin typeface="Kristen ITC" panose="03050502040202030202" pitchFamily="66" charset="0"/>
              </a:rPr>
              <a:t>(Lessons 16-32)</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r.photos2.fotosearch.com/bthumb/CSP/CSP715/k71544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78" y="3657600"/>
            <a:ext cx="1878496" cy="27529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42991" y="5561005"/>
            <a:ext cx="821059" cy="369332"/>
          </a:xfrm>
          <a:prstGeom prst="rect">
            <a:avLst/>
          </a:prstGeom>
          <a:noFill/>
        </p:spPr>
        <p:txBody>
          <a:bodyPr wrap="none" rtlCol="0">
            <a:spAutoFit/>
          </a:bodyPr>
          <a:lstStyle/>
          <a:p>
            <a:pPr algn="ctr"/>
            <a:r>
              <a:rPr lang="en-US">
                <a:latin typeface="Berlin Sans FB" panose="020E0602020502020306" pitchFamily="34" charset="0"/>
              </a:rPr>
              <a:t>Empty</a:t>
            </a:r>
          </a:p>
        </p:txBody>
      </p:sp>
      <p:sp>
        <p:nvSpPr>
          <p:cNvPr id="13" name="TextBox 12"/>
          <p:cNvSpPr txBox="1"/>
          <p:nvPr/>
        </p:nvSpPr>
        <p:spPr>
          <a:xfrm>
            <a:off x="7530548" y="6233564"/>
            <a:ext cx="537328" cy="369332"/>
          </a:xfrm>
          <a:prstGeom prst="rect">
            <a:avLst/>
          </a:prstGeom>
          <a:noFill/>
        </p:spPr>
        <p:txBody>
          <a:bodyPr wrap="none" rtlCol="0">
            <a:spAutoFit/>
          </a:bodyPr>
          <a:lstStyle/>
          <a:p>
            <a:pPr algn="ctr"/>
            <a:r>
              <a:rPr lang="en-US">
                <a:latin typeface="Berlin Sans FB" panose="020E0602020502020306" pitchFamily="34" charset="0"/>
              </a:rPr>
              <a:t>Full</a:t>
            </a:r>
          </a:p>
        </p:txBody>
      </p:sp>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Starting and Stopping at the Signal</a:t>
            </a:r>
            <a:endParaRPr lang="en-US" sz="8000" b="1"/>
          </a:p>
        </p:txBody>
      </p:sp>
      <p:sp>
        <p:nvSpPr>
          <p:cNvPr id="15" name="TextBox 14"/>
          <p:cNvSpPr txBox="1"/>
          <p:nvPr/>
        </p:nvSpPr>
        <p:spPr>
          <a:xfrm>
            <a:off x="556284" y="1098082"/>
            <a:ext cx="8031431" cy="1077218"/>
          </a:xfrm>
          <a:prstGeom prst="rect">
            <a:avLst/>
          </a:prstGeom>
          <a:noFill/>
        </p:spPr>
        <p:txBody>
          <a:bodyPr wrap="square" rtlCol="0">
            <a:spAutoFit/>
          </a:bodyPr>
          <a:lstStyle/>
          <a:p>
            <a:pPr algn="ctr"/>
            <a:r>
              <a:rPr lang="en-US" sz="1600" b="1">
                <a:solidFill>
                  <a:srgbClr val="0070C0"/>
                </a:solidFill>
              </a:rPr>
              <a:t>When I say “go,” we are going to practice writing numbers 1-10 quickly, but carefully, like this.  Watch me!  When you hear the bell ring, you must stop and hold up your pencil, even if you are not finished.  What do you do when you hear the bell?  Remember, it’s okay if you don’t finish.  Ready?  Go!  (Ring the bell before students reach 10.)  Let’s practice again!</a:t>
            </a:r>
          </a:p>
        </p:txBody>
      </p:sp>
      <p:pic>
        <p:nvPicPr>
          <p:cNvPr id="2050" name="Picture 2" descr="http://iridoby.org/wp-content/uploads/2016/03/printable-writing-paper-mktb4eq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785" y="2587068"/>
            <a:ext cx="4602431" cy="34518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pencil/sharp-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246" y="3962400"/>
            <a:ext cx="1643037" cy="2332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humbs.dreamstime.com/t/school-bell-vector-illustration-641624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7533" y="4531277"/>
            <a:ext cx="1691616" cy="176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1160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50889" y="2515242"/>
            <a:ext cx="3248976" cy="1015663"/>
          </a:xfrm>
          <a:prstGeom prst="rect">
            <a:avLst/>
          </a:prstGeom>
          <a:noFill/>
        </p:spPr>
        <p:txBody>
          <a:bodyPr wrap="square" rtlCol="0">
            <a:spAutoFit/>
          </a:bodyPr>
          <a:lstStyle/>
          <a:p>
            <a:pPr algn="ctr"/>
            <a:r>
              <a:rPr lang="en-US" sz="2000" b="1"/>
              <a:t>Now, build your train while saying, “1 more.”  Stop when you get to 7.</a:t>
            </a:r>
          </a:p>
        </p:txBody>
      </p:sp>
    </p:spTree>
    <p:extLst>
      <p:ext uri="{BB962C8B-B14F-4D97-AF65-F5344CB8AC3E}">
        <p14:creationId xmlns:p14="http://schemas.microsoft.com/office/powerpoint/2010/main" val="14067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7063" y="2500324"/>
            <a:ext cx="3248976" cy="1015663"/>
          </a:xfrm>
          <a:prstGeom prst="rect">
            <a:avLst/>
          </a:prstGeom>
          <a:noFill/>
        </p:spPr>
        <p:txBody>
          <a:bodyPr wrap="square" rtlCol="0">
            <a:spAutoFit/>
          </a:bodyPr>
          <a:lstStyle/>
          <a:p>
            <a:pPr algn="ctr"/>
            <a:r>
              <a:rPr lang="en-US" sz="2000" b="1"/>
              <a:t>Now, take it apart while saying “1 less.”  Stop when you get to 4.</a:t>
            </a:r>
          </a:p>
        </p:txBody>
      </p:sp>
    </p:spTree>
    <p:extLst>
      <p:ext uri="{BB962C8B-B14F-4D97-AF65-F5344CB8AC3E}">
        <p14:creationId xmlns:p14="http://schemas.microsoft.com/office/powerpoint/2010/main" val="4659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22" name="TextBox 21"/>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23" name="TextBox 2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24"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50889" y="2500324"/>
            <a:ext cx="3248976" cy="1015663"/>
          </a:xfrm>
          <a:prstGeom prst="rect">
            <a:avLst/>
          </a:prstGeom>
          <a:noFill/>
        </p:spPr>
        <p:txBody>
          <a:bodyPr wrap="square" rtlCol="0">
            <a:spAutoFit/>
          </a:bodyPr>
          <a:lstStyle/>
          <a:p>
            <a:pPr algn="ctr"/>
            <a:r>
              <a:rPr lang="en-US" sz="2000" b="1"/>
              <a:t>Now, build your train while saying, “1 more.”  Stop when you get to 10.</a:t>
            </a:r>
          </a:p>
        </p:txBody>
      </p:sp>
    </p:spTree>
    <p:extLst>
      <p:ext uri="{BB962C8B-B14F-4D97-AF65-F5344CB8AC3E}">
        <p14:creationId xmlns:p14="http://schemas.microsoft.com/office/powerpoint/2010/main" val="29404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50889" y="2504287"/>
            <a:ext cx="3248976" cy="1015663"/>
          </a:xfrm>
          <a:prstGeom prst="rect">
            <a:avLst/>
          </a:prstGeom>
          <a:noFill/>
        </p:spPr>
        <p:txBody>
          <a:bodyPr wrap="square" rtlCol="0">
            <a:spAutoFit/>
          </a:bodyPr>
          <a:lstStyle/>
          <a:p>
            <a:pPr algn="ctr"/>
            <a:r>
              <a:rPr lang="en-US" sz="2000" b="1"/>
              <a:t>Now, take it apart while saying “1 less.”  Stop when you get to 6.</a:t>
            </a:r>
          </a:p>
        </p:txBody>
      </p:sp>
    </p:spTree>
    <p:extLst>
      <p:ext uri="{BB962C8B-B14F-4D97-AF65-F5344CB8AC3E}">
        <p14:creationId xmlns:p14="http://schemas.microsoft.com/office/powerpoint/2010/main" val="24204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7063" y="2482407"/>
            <a:ext cx="3248976" cy="1015663"/>
          </a:xfrm>
          <a:prstGeom prst="rect">
            <a:avLst/>
          </a:prstGeom>
          <a:noFill/>
        </p:spPr>
        <p:txBody>
          <a:bodyPr wrap="square" rtlCol="0">
            <a:spAutoFit/>
          </a:bodyPr>
          <a:lstStyle/>
          <a:p>
            <a:pPr algn="ctr"/>
            <a:r>
              <a:rPr lang="en-US" sz="2000" b="1"/>
              <a:t>Now, build your train while saying, “1 more.”  Stop when you get to 9.</a:t>
            </a:r>
          </a:p>
        </p:txBody>
      </p:sp>
    </p:spTree>
    <p:extLst>
      <p:ext uri="{BB962C8B-B14F-4D97-AF65-F5344CB8AC3E}">
        <p14:creationId xmlns:p14="http://schemas.microsoft.com/office/powerpoint/2010/main" val="14541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7063" y="2500324"/>
            <a:ext cx="3248976" cy="1015663"/>
          </a:xfrm>
          <a:prstGeom prst="rect">
            <a:avLst/>
          </a:prstGeom>
          <a:noFill/>
        </p:spPr>
        <p:txBody>
          <a:bodyPr wrap="square" rtlCol="0">
            <a:spAutoFit/>
          </a:bodyPr>
          <a:lstStyle/>
          <a:p>
            <a:pPr algn="ctr"/>
            <a:r>
              <a:rPr lang="en-US" sz="2000" b="1"/>
              <a:t>Now, take it apart while saying “1 less.”  Stop when you get to 5.</a:t>
            </a:r>
          </a:p>
        </p:txBody>
      </p:sp>
    </p:spTree>
    <p:extLst>
      <p:ext uri="{BB962C8B-B14F-4D97-AF65-F5344CB8AC3E}">
        <p14:creationId xmlns:p14="http://schemas.microsoft.com/office/powerpoint/2010/main" val="211913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18"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50889" y="2500324"/>
            <a:ext cx="3248976" cy="1015663"/>
          </a:xfrm>
          <a:prstGeom prst="rect">
            <a:avLst/>
          </a:prstGeom>
          <a:noFill/>
        </p:spPr>
        <p:txBody>
          <a:bodyPr wrap="square" rtlCol="0">
            <a:spAutoFit/>
          </a:bodyPr>
          <a:lstStyle/>
          <a:p>
            <a:pPr algn="ctr"/>
            <a:r>
              <a:rPr lang="en-US" sz="2000" b="1"/>
              <a:t>Now, build your train while saying, “1 more.”  Stop when you get to 8.</a:t>
            </a:r>
          </a:p>
        </p:txBody>
      </p:sp>
    </p:spTree>
    <p:extLst>
      <p:ext uri="{BB962C8B-B14F-4D97-AF65-F5344CB8AC3E}">
        <p14:creationId xmlns:p14="http://schemas.microsoft.com/office/powerpoint/2010/main" val="259604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22" name="TextBox 21"/>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23" name="TextBox 2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24"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7063" y="2500324"/>
            <a:ext cx="3248976" cy="1015663"/>
          </a:xfrm>
          <a:prstGeom prst="rect">
            <a:avLst/>
          </a:prstGeom>
          <a:noFill/>
        </p:spPr>
        <p:txBody>
          <a:bodyPr wrap="square" rtlCol="0">
            <a:spAutoFit/>
          </a:bodyPr>
          <a:lstStyle/>
          <a:p>
            <a:pPr algn="ctr"/>
            <a:r>
              <a:rPr lang="en-US" sz="2000" b="1"/>
              <a:t>Now, take it apart while saying “1 less.”  Stop when you get to 0.</a:t>
            </a:r>
          </a:p>
        </p:txBody>
      </p:sp>
    </p:spTree>
    <p:extLst>
      <p:ext uri="{BB962C8B-B14F-4D97-AF65-F5344CB8AC3E}">
        <p14:creationId xmlns:p14="http://schemas.microsoft.com/office/powerpoint/2010/main" val="21243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956955" y="1146134"/>
            <a:ext cx="5143500" cy="2537911"/>
          </a:xfrm>
          <a:prstGeom prst="rect">
            <a:avLst/>
          </a:prstGeom>
        </p:spPr>
      </p:pic>
      <p:sp>
        <p:nvSpPr>
          <p:cNvPr id="16" name="TextBox 15"/>
          <p:cNvSpPr txBox="1"/>
          <p:nvPr/>
        </p:nvSpPr>
        <p:spPr>
          <a:xfrm>
            <a:off x="615932" y="5029200"/>
            <a:ext cx="7825547" cy="1523494"/>
          </a:xfrm>
          <a:prstGeom prst="rect">
            <a:avLst/>
          </a:prstGeom>
          <a:noFill/>
        </p:spPr>
        <p:txBody>
          <a:bodyPr wrap="square" rtlCol="0">
            <a:spAutoFit/>
          </a:bodyPr>
          <a:lstStyle/>
          <a:p>
            <a:pPr algn="ctr"/>
            <a:r>
              <a:rPr lang="en-US" sz="1400" b="1"/>
              <a:t>Write your first name in the top set of boxes, one letter in each box.  Start at the box above the star.  Write your last name in the bottom set of boxes, one letter in each box.  Start at the box above the star.</a:t>
            </a:r>
          </a:p>
          <a:p>
            <a:pPr algn="ctr"/>
            <a:endParaRPr lang="en-US" sz="900" b="1"/>
          </a:p>
          <a:p>
            <a:pPr algn="ctr"/>
            <a:r>
              <a:rPr lang="en-US" sz="1400" b="1">
                <a:solidFill>
                  <a:srgbClr val="FF0000"/>
                </a:solidFill>
              </a:rPr>
              <a:t>Which of your trains has more letter passengers?  Which passenger train is longer?  Which of your trains has fewer passengers?  Which passenger train is shorter?  Talk about your trains with your partner.  Are your partner’s trains similar to yours?  Did anyone’s train not have enough room for all of the letter passengers?</a:t>
            </a:r>
          </a:p>
        </p:txBody>
      </p:sp>
      <p:pic>
        <p:nvPicPr>
          <p:cNvPr id="18434" name="Picture 2" descr="http://images.clipartpanda.com/clipart-train-train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158866"/>
            <a:ext cx="3821883" cy="187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52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20</a:t>
            </a:r>
          </a:p>
        </p:txBody>
      </p:sp>
      <p:sp>
        <p:nvSpPr>
          <p:cNvPr id="39" name="TextBox 38"/>
          <p:cNvSpPr txBox="1"/>
          <p:nvPr/>
        </p:nvSpPr>
        <p:spPr>
          <a:xfrm>
            <a:off x="1256460" y="745100"/>
            <a:ext cx="6631080" cy="954107"/>
          </a:xfrm>
          <a:prstGeom prst="rect">
            <a:avLst/>
          </a:prstGeom>
          <a:noFill/>
        </p:spPr>
        <p:txBody>
          <a:bodyPr wrap="square" rtlCol="0">
            <a:spAutoFit/>
          </a:bodyPr>
          <a:lstStyle/>
          <a:p>
            <a:pPr algn="ctr"/>
            <a:r>
              <a:rPr lang="en-US" sz="2800" b="1"/>
              <a:t>Which stick is longer?</a:t>
            </a:r>
          </a:p>
          <a:p>
            <a:pPr algn="ctr"/>
            <a:r>
              <a:rPr lang="en-US" sz="2800" b="1"/>
              <a:t>How do you know?</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2"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539" y="2019453"/>
            <a:ext cx="254317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10809" y="2006201"/>
            <a:ext cx="2545678" cy="2952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8879196">
            <a:off x="6464350" y="1843351"/>
            <a:ext cx="485775" cy="2838450"/>
          </a:xfrm>
          <a:prstGeom prst="rect">
            <a:avLst/>
          </a:prstGeom>
        </p:spPr>
      </p:pic>
      <p:pic>
        <p:nvPicPr>
          <p:cNvPr id="6" name="Picture 5"/>
          <p:cNvPicPr>
            <a:picLocks noChangeAspect="1"/>
          </p:cNvPicPr>
          <p:nvPr/>
        </p:nvPicPr>
        <p:blipFill>
          <a:blip r:embed="rId5"/>
          <a:stretch>
            <a:fillRect/>
          </a:stretch>
        </p:blipFill>
        <p:spPr>
          <a:xfrm>
            <a:off x="2107398" y="2712194"/>
            <a:ext cx="476250" cy="1314450"/>
          </a:xfrm>
          <a:prstGeom prst="rect">
            <a:avLst/>
          </a:prstGeom>
        </p:spPr>
      </p:pic>
      <p:sp>
        <p:nvSpPr>
          <p:cNvPr id="7" name="TextBox 6"/>
          <p:cNvSpPr txBox="1"/>
          <p:nvPr/>
        </p:nvSpPr>
        <p:spPr>
          <a:xfrm>
            <a:off x="1600200" y="5352085"/>
            <a:ext cx="5931348" cy="830997"/>
          </a:xfrm>
          <a:prstGeom prst="rect">
            <a:avLst/>
          </a:prstGeom>
          <a:noFill/>
        </p:spPr>
        <p:txBody>
          <a:bodyPr wrap="square" rtlCol="0">
            <a:spAutoFit/>
          </a:bodyPr>
          <a:lstStyle/>
          <a:p>
            <a:pPr algn="ctr"/>
            <a:r>
              <a:rPr lang="en-US" sz="2400" b="1">
                <a:solidFill>
                  <a:srgbClr val="FF0000"/>
                </a:solidFill>
              </a:rPr>
              <a:t>The 7-stick is </a:t>
            </a:r>
            <a:r>
              <a:rPr lang="en-US" sz="2400" b="1" u="sng">
                <a:solidFill>
                  <a:srgbClr val="FF0000"/>
                </a:solidFill>
              </a:rPr>
              <a:t>longer than</a:t>
            </a:r>
            <a:r>
              <a:rPr lang="en-US" sz="2400" b="1">
                <a:solidFill>
                  <a:srgbClr val="FF0000"/>
                </a:solidFill>
              </a:rPr>
              <a:t> the 3-stick, and the 3-stick is </a:t>
            </a:r>
            <a:r>
              <a:rPr lang="en-US" sz="2400" b="1" u="sng">
                <a:solidFill>
                  <a:srgbClr val="FF0000"/>
                </a:solidFill>
              </a:rPr>
              <a:t>shorter than</a:t>
            </a:r>
            <a:r>
              <a:rPr lang="en-US" sz="2400" b="1">
                <a:solidFill>
                  <a:srgbClr val="FF0000"/>
                </a:solidFill>
              </a:rPr>
              <a:t> the 7-stick.</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598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16</a:t>
            </a:r>
          </a:p>
        </p:txBody>
      </p:sp>
      <p:sp>
        <p:nvSpPr>
          <p:cNvPr id="16" name="TextBox 15"/>
          <p:cNvSpPr txBox="1"/>
          <p:nvPr/>
        </p:nvSpPr>
        <p:spPr>
          <a:xfrm>
            <a:off x="849939" y="1038761"/>
            <a:ext cx="7444121" cy="1323439"/>
          </a:xfrm>
          <a:prstGeom prst="rect">
            <a:avLst/>
          </a:prstGeom>
          <a:noFill/>
        </p:spPr>
        <p:txBody>
          <a:bodyPr wrap="square" rtlCol="0">
            <a:spAutoFit/>
          </a:bodyPr>
          <a:lstStyle/>
          <a:p>
            <a:pPr algn="ctr"/>
            <a:r>
              <a:rPr lang="en-US" sz="2000" b="1"/>
              <a:t>How many linking cubes would you need to cover up your card?  Make a guess!  Now, work with your partner to test your guess.  What did you discover?  How many cubes did you need?  Did your friends use the same number of cubes?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upload.wikimedia.org/wikipedia/commons/thumb/5/50/Playing_card_club_5.svg/2000px-Playing_card_club_5.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4761" y="3172361"/>
            <a:ext cx="1654476" cy="2068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39.photobucket.com/albums/e166/snlsnlsnl/question-mar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007" y="4572000"/>
            <a:ext cx="1087076" cy="1811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i39.photobucket.com/albums/e166/snlsnlsnl/question-mar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71" y="4572000"/>
            <a:ext cx="1087076" cy="181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8244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20</a:t>
            </a:r>
          </a:p>
        </p:txBody>
      </p:sp>
      <p:sp>
        <p:nvSpPr>
          <p:cNvPr id="39" name="TextBox 38"/>
          <p:cNvSpPr txBox="1"/>
          <p:nvPr/>
        </p:nvSpPr>
        <p:spPr>
          <a:xfrm>
            <a:off x="861320" y="931165"/>
            <a:ext cx="7421360" cy="954107"/>
          </a:xfrm>
          <a:prstGeom prst="rect">
            <a:avLst/>
          </a:prstGeom>
          <a:noFill/>
        </p:spPr>
        <p:txBody>
          <a:bodyPr wrap="square" rtlCol="0">
            <a:spAutoFit/>
          </a:bodyPr>
          <a:lstStyle/>
          <a:p>
            <a:pPr algn="ctr"/>
            <a:r>
              <a:rPr lang="en-US" sz="2800" b="1"/>
              <a:t>What do you notice about the numbers 7 and 3?  Which is more?  How can you be sure?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2"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808" y="2355259"/>
            <a:ext cx="254317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97078" y="2342007"/>
            <a:ext cx="2545678" cy="2952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8879196">
            <a:off x="6650619" y="2179157"/>
            <a:ext cx="485775" cy="2838450"/>
          </a:xfrm>
          <a:prstGeom prst="rect">
            <a:avLst/>
          </a:prstGeom>
        </p:spPr>
      </p:pic>
      <p:pic>
        <p:nvPicPr>
          <p:cNvPr id="6" name="Picture 5"/>
          <p:cNvPicPr>
            <a:picLocks noChangeAspect="1"/>
          </p:cNvPicPr>
          <p:nvPr/>
        </p:nvPicPr>
        <p:blipFill>
          <a:blip r:embed="rId5"/>
          <a:stretch>
            <a:fillRect/>
          </a:stretch>
        </p:blipFill>
        <p:spPr>
          <a:xfrm>
            <a:off x="2293667" y="3048000"/>
            <a:ext cx="476250" cy="1314450"/>
          </a:xfrm>
          <a:prstGeom prst="rect">
            <a:avLst/>
          </a:prstGeom>
        </p:spPr>
      </p:pic>
      <p:pic>
        <p:nvPicPr>
          <p:cNvPr id="11" name="Picture 10"/>
          <p:cNvPicPr>
            <a:picLocks noChangeAspect="1"/>
          </p:cNvPicPr>
          <p:nvPr/>
        </p:nvPicPr>
        <p:blipFill>
          <a:blip r:embed="rId5"/>
          <a:stretch>
            <a:fillRect/>
          </a:stretch>
        </p:blipFill>
        <p:spPr>
          <a:xfrm>
            <a:off x="4690237" y="4111393"/>
            <a:ext cx="476250" cy="1314450"/>
          </a:xfrm>
          <a:prstGeom prst="rect">
            <a:avLst/>
          </a:prstGeom>
        </p:spPr>
      </p:pic>
      <p:pic>
        <p:nvPicPr>
          <p:cNvPr id="13" name="Picture 12"/>
          <p:cNvPicPr>
            <a:picLocks noChangeAspect="1"/>
          </p:cNvPicPr>
          <p:nvPr/>
        </p:nvPicPr>
        <p:blipFill>
          <a:blip r:embed="rId4"/>
          <a:stretch>
            <a:fillRect/>
          </a:stretch>
        </p:blipFill>
        <p:spPr>
          <a:xfrm>
            <a:off x="3929199" y="2584080"/>
            <a:ext cx="485775" cy="2838450"/>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571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07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20</a:t>
            </a:r>
          </a:p>
        </p:txBody>
      </p:sp>
      <p:sp>
        <p:nvSpPr>
          <p:cNvPr id="39" name="TextBox 38"/>
          <p:cNvSpPr txBox="1"/>
          <p:nvPr/>
        </p:nvSpPr>
        <p:spPr>
          <a:xfrm>
            <a:off x="1310809" y="746892"/>
            <a:ext cx="6631080" cy="1200329"/>
          </a:xfrm>
          <a:prstGeom prst="rect">
            <a:avLst/>
          </a:prstGeom>
          <a:noFill/>
        </p:spPr>
        <p:txBody>
          <a:bodyPr wrap="square" rtlCol="0">
            <a:spAutoFit/>
          </a:bodyPr>
          <a:lstStyle/>
          <a:p>
            <a:pPr algn="ctr"/>
            <a:r>
              <a:rPr lang="en-US" sz="2400" b="1"/>
              <a:t>Which stick is longer?  Which is shorter?           Which stick has more?  Which has less?</a:t>
            </a:r>
          </a:p>
          <a:p>
            <a:pPr algn="ctr"/>
            <a:r>
              <a:rPr lang="en-US" sz="2400" b="1"/>
              <a:t>How did you know?</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2"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539" y="2019453"/>
            <a:ext cx="254317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wolf.com/images/hand-clipart/hand-clip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10809" y="2006201"/>
            <a:ext cx="2545678" cy="2952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5352085"/>
            <a:ext cx="5931348" cy="830997"/>
          </a:xfrm>
          <a:prstGeom prst="rect">
            <a:avLst/>
          </a:prstGeom>
          <a:noFill/>
        </p:spPr>
        <p:txBody>
          <a:bodyPr wrap="square" rtlCol="0">
            <a:spAutoFit/>
          </a:bodyPr>
          <a:lstStyle/>
          <a:p>
            <a:pPr algn="ctr"/>
            <a:r>
              <a:rPr lang="en-US" sz="2400" b="1">
                <a:solidFill>
                  <a:srgbClr val="FF0000"/>
                </a:solidFill>
              </a:rPr>
              <a:t>The 8-stick is </a:t>
            </a:r>
            <a:r>
              <a:rPr lang="en-US" sz="2400" b="1" u="sng">
                <a:solidFill>
                  <a:srgbClr val="FF0000"/>
                </a:solidFill>
              </a:rPr>
              <a:t>longer than</a:t>
            </a:r>
            <a:r>
              <a:rPr lang="en-US" sz="2400" b="1">
                <a:solidFill>
                  <a:srgbClr val="FF0000"/>
                </a:solidFill>
              </a:rPr>
              <a:t> the 5-stick, and the 5-stick is </a:t>
            </a:r>
            <a:r>
              <a:rPr lang="en-US" sz="2400" b="1" u="sng">
                <a:solidFill>
                  <a:srgbClr val="FF0000"/>
                </a:solidFill>
              </a:rPr>
              <a:t>shorter than</a:t>
            </a:r>
            <a:r>
              <a:rPr lang="en-US" sz="2400" b="1">
                <a:solidFill>
                  <a:srgbClr val="FF0000"/>
                </a:solidFill>
              </a:rPr>
              <a:t> the 8-stick.</a:t>
            </a:r>
          </a:p>
        </p:txBody>
      </p:sp>
      <p:pic>
        <p:nvPicPr>
          <p:cNvPr id="13" name="Picture 12"/>
          <p:cNvPicPr>
            <a:picLocks noChangeAspect="1"/>
          </p:cNvPicPr>
          <p:nvPr/>
        </p:nvPicPr>
        <p:blipFill>
          <a:blip r:embed="rId4"/>
          <a:stretch>
            <a:fillRect/>
          </a:stretch>
        </p:blipFill>
        <p:spPr>
          <a:xfrm rot="1784694">
            <a:off x="2317801" y="2409825"/>
            <a:ext cx="466725" cy="2038350"/>
          </a:xfrm>
          <a:prstGeom prst="rect">
            <a:avLst/>
          </a:prstGeom>
        </p:spPr>
      </p:pic>
      <p:pic>
        <p:nvPicPr>
          <p:cNvPr id="14" name="Picture 13"/>
          <p:cNvPicPr>
            <a:picLocks noChangeAspect="1"/>
          </p:cNvPicPr>
          <p:nvPr/>
        </p:nvPicPr>
        <p:blipFill>
          <a:blip r:embed="rId5"/>
          <a:stretch>
            <a:fillRect/>
          </a:stretch>
        </p:blipFill>
        <p:spPr>
          <a:xfrm rot="19457939">
            <a:off x="6228001" y="1912804"/>
            <a:ext cx="476250" cy="3114675"/>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609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20</a:t>
            </a:r>
          </a:p>
        </p:txBody>
      </p:sp>
      <p:sp>
        <p:nvSpPr>
          <p:cNvPr id="39" name="TextBox 38"/>
          <p:cNvSpPr txBox="1"/>
          <p:nvPr/>
        </p:nvSpPr>
        <p:spPr>
          <a:xfrm>
            <a:off x="897492" y="914400"/>
            <a:ext cx="7349015" cy="3785652"/>
          </a:xfrm>
          <a:prstGeom prst="rect">
            <a:avLst/>
          </a:prstGeom>
          <a:noFill/>
        </p:spPr>
        <p:txBody>
          <a:bodyPr wrap="square" rtlCol="0">
            <a:spAutoFit/>
          </a:bodyPr>
          <a:lstStyle/>
          <a:p>
            <a:pPr algn="ctr"/>
            <a:r>
              <a:rPr lang="en-US" sz="3600" b="1">
                <a:solidFill>
                  <a:srgbClr val="FF0000"/>
                </a:solidFill>
              </a:rPr>
              <a:t>Let’s play a game!</a:t>
            </a:r>
          </a:p>
          <a:p>
            <a:pPr algn="ctr"/>
            <a:endParaRPr lang="en-US" sz="2000" b="1">
              <a:solidFill>
                <a:srgbClr val="FF0000"/>
              </a:solidFill>
            </a:endParaRPr>
          </a:p>
          <a:p>
            <a:pPr algn="ctr"/>
            <a:r>
              <a:rPr lang="en-US" b="1"/>
              <a:t>Roll the die with your partner.  Make a stick using the same number of cubes as the dots that your die shows.  Roll the die again and make another stick with that number of cubes.  Compare the length of your sticks.  Which is longer?  Finally, take your sticks apart.  Put the sets of cubes on the table and compare them.  Which set has more?</a:t>
            </a:r>
          </a:p>
          <a:p>
            <a:pPr algn="ctr"/>
            <a:endParaRPr lang="en-US" b="1"/>
          </a:p>
          <a:p>
            <a:pPr algn="ctr"/>
            <a:r>
              <a:rPr lang="en-US" b="1"/>
              <a:t>Count each set of cubes and write the number on a small card.  Compare the numbers.  Which is more?  Which is less?</a:t>
            </a:r>
          </a:p>
          <a:p>
            <a:pPr algn="ctr"/>
            <a:endParaRPr lang="en-US" b="1"/>
          </a:p>
          <a:p>
            <a:pPr algn="ctr"/>
            <a:r>
              <a:rPr lang="en-US" b="1"/>
              <a:t>Roll the die again and make two new sticks to compare!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12775" y="337274"/>
            <a:ext cx="1343025" cy="1266825"/>
          </a:xfrm>
          <a:prstGeom prst="rect">
            <a:avLst/>
          </a:prstGeom>
        </p:spPr>
      </p:pic>
      <p:pic>
        <p:nvPicPr>
          <p:cNvPr id="33794" name="Picture 2" descr="http://sr.photos2.fotosearch.com/bthumb/CSP/CSP994/k163851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925045"/>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r.photos2.fotosearch.com/bthumb/CSP/CSP994/k163851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7975" y="4925045"/>
            <a:ext cx="1676400" cy="16192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033509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44487" y="278297"/>
            <a:ext cx="8455026" cy="449262"/>
          </a:xfrm>
          <a:prstGeom prst="rect">
            <a:avLst/>
          </a:prstGeom>
        </p:spPr>
      </p:pic>
      <p:pic>
        <p:nvPicPr>
          <p:cNvPr id="7" name="Picture 6"/>
          <p:cNvPicPr>
            <a:picLocks noChangeAspect="1"/>
          </p:cNvPicPr>
          <p:nvPr/>
        </p:nvPicPr>
        <p:blipFill>
          <a:blip r:embed="rId4"/>
          <a:stretch>
            <a:fillRect/>
          </a:stretch>
        </p:blipFill>
        <p:spPr>
          <a:xfrm>
            <a:off x="471487" y="1295400"/>
            <a:ext cx="8201025" cy="3695700"/>
          </a:xfrm>
          <a:prstGeom prst="rect">
            <a:avLst/>
          </a:prstGeom>
        </p:spPr>
      </p:pic>
    </p:spTree>
    <p:extLst>
      <p:ext uri="{BB962C8B-B14F-4D97-AF65-F5344CB8AC3E}">
        <p14:creationId xmlns:p14="http://schemas.microsoft.com/office/powerpoint/2010/main" val="39649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44487" y="278297"/>
            <a:ext cx="8455026" cy="449262"/>
          </a:xfrm>
          <a:prstGeom prst="rect">
            <a:avLst/>
          </a:prstGeom>
        </p:spPr>
      </p:pic>
      <p:pic>
        <p:nvPicPr>
          <p:cNvPr id="4" name="Picture 3">
            <a:extLst>
              <a:ext uri="{FF2B5EF4-FFF2-40B4-BE49-F238E27FC236}">
                <a16:creationId xmlns:a16="http://schemas.microsoft.com/office/drawing/2014/main" id="{FB429098-9D79-4AAA-A0A8-9BE52F85C252}"/>
              </a:ext>
            </a:extLst>
          </p:cNvPr>
          <p:cNvPicPr>
            <a:picLocks noChangeAspect="1"/>
          </p:cNvPicPr>
          <p:nvPr/>
        </p:nvPicPr>
        <p:blipFill>
          <a:blip r:embed="rId4"/>
          <a:stretch>
            <a:fillRect/>
          </a:stretch>
        </p:blipFill>
        <p:spPr>
          <a:xfrm>
            <a:off x="564375" y="872022"/>
            <a:ext cx="8015249" cy="4766778"/>
          </a:xfrm>
          <a:prstGeom prst="rect">
            <a:avLst/>
          </a:prstGeom>
        </p:spPr>
      </p:pic>
    </p:spTree>
    <p:extLst>
      <p:ext uri="{BB962C8B-B14F-4D97-AF65-F5344CB8AC3E}">
        <p14:creationId xmlns:p14="http://schemas.microsoft.com/office/powerpoint/2010/main" val="27822850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61364" y="1717834"/>
            <a:ext cx="7149523" cy="2418067"/>
          </a:xfrm>
          <a:prstGeom prst="rect">
            <a:avLst/>
          </a:prstGeom>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015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809009"/>
          </a:xfrm>
          <a:prstGeom prst="rect">
            <a:avLst/>
          </a:prstGeom>
          <a:noFill/>
        </p:spPr>
        <p:txBody>
          <a:bodyPr wrap="square" rtlCol="0">
            <a:spAutoFit/>
          </a:bodyPr>
          <a:lstStyle/>
          <a:p>
            <a:pPr algn="ctr"/>
            <a:r>
              <a:rPr lang="en-US" sz="4800" b="1">
                <a:latin typeface="Kristen ITC" panose="03050502040202030202" pitchFamily="66" charset="0"/>
              </a:rPr>
              <a:t>Lesson 21</a:t>
            </a:r>
          </a:p>
          <a:p>
            <a:pPr algn="ctr"/>
            <a:endParaRPr lang="en-US" sz="1050">
              <a:latin typeface="Kristen ITC" panose="03050502040202030202" pitchFamily="66" charset="0"/>
            </a:endParaRPr>
          </a:p>
          <a:p>
            <a:pPr algn="ctr"/>
            <a:endParaRPr lang="en-US" sz="4400">
              <a:latin typeface="Kristen ITC" panose="03050502040202030202" pitchFamily="66" charset="0"/>
            </a:endParaRPr>
          </a:p>
          <a:p>
            <a:pPr algn="ctr"/>
            <a:r>
              <a:rPr lang="en-US" sz="4000">
                <a:latin typeface="Kristen ITC" panose="03050502040202030202" pitchFamily="66" charset="0"/>
              </a:rPr>
              <a:t>I can compare sets using more, less, and fewer.</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6290258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23" name="TextBox 22"/>
          <p:cNvSpPr txBox="1"/>
          <p:nvPr/>
        </p:nvSpPr>
        <p:spPr>
          <a:xfrm rot="20944679">
            <a:off x="334768" y="554160"/>
            <a:ext cx="2514601" cy="523220"/>
          </a:xfrm>
          <a:prstGeom prst="rect">
            <a:avLst/>
          </a:prstGeom>
          <a:noFill/>
        </p:spPr>
        <p:txBody>
          <a:bodyPr wrap="square" rtlCol="0">
            <a:spAutoFit/>
          </a:bodyPr>
          <a:lstStyle/>
          <a:p>
            <a:pPr algn="ctr"/>
            <a:r>
              <a:rPr lang="en-US" sz="2800" b="1"/>
              <a:t>My First Sprint</a:t>
            </a:r>
            <a:endParaRPr lang="en-US" sz="8000" b="1"/>
          </a:p>
        </p:txBody>
      </p:sp>
      <p:pic>
        <p:nvPicPr>
          <p:cNvPr id="16"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22" y="4343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876163" y="746780"/>
            <a:ext cx="4800159" cy="5601991"/>
          </a:xfrm>
          <a:prstGeom prst="rect">
            <a:avLst/>
          </a:prstGeom>
        </p:spPr>
      </p:pic>
    </p:spTree>
    <p:extLst>
      <p:ext uri="{BB962C8B-B14F-4D97-AF65-F5344CB8AC3E}">
        <p14:creationId xmlns:p14="http://schemas.microsoft.com/office/powerpoint/2010/main" val="12722686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8</a:t>
            </a:r>
          </a:p>
        </p:txBody>
      </p:sp>
    </p:spTree>
    <p:extLst>
      <p:ext uri="{BB962C8B-B14F-4D97-AF65-F5344CB8AC3E}">
        <p14:creationId xmlns:p14="http://schemas.microsoft.com/office/powerpoint/2010/main" val="25325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3</a:t>
            </a:r>
          </a:p>
        </p:txBody>
      </p:sp>
    </p:spTree>
    <p:extLst>
      <p:ext uri="{BB962C8B-B14F-4D97-AF65-F5344CB8AC3E}">
        <p14:creationId xmlns:p14="http://schemas.microsoft.com/office/powerpoint/2010/main" val="36997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5758287"/>
              </p:ext>
            </p:extLst>
          </p:nvPr>
        </p:nvGraphicFramePr>
        <p:xfrm>
          <a:off x="3352800" y="2438400"/>
          <a:ext cx="2743200" cy="255972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435935466"/>
                    </a:ext>
                  </a:extLst>
                </a:gridCol>
                <a:gridCol w="685800">
                  <a:extLst>
                    <a:ext uri="{9D8B030D-6E8A-4147-A177-3AD203B41FA5}">
                      <a16:colId xmlns:a16="http://schemas.microsoft.com/office/drawing/2014/main" val="2224798126"/>
                    </a:ext>
                  </a:extLst>
                </a:gridCol>
                <a:gridCol w="685800">
                  <a:extLst>
                    <a:ext uri="{9D8B030D-6E8A-4147-A177-3AD203B41FA5}">
                      <a16:colId xmlns:a16="http://schemas.microsoft.com/office/drawing/2014/main" val="3293854116"/>
                    </a:ext>
                  </a:extLst>
                </a:gridCol>
                <a:gridCol w="685800">
                  <a:extLst>
                    <a:ext uri="{9D8B030D-6E8A-4147-A177-3AD203B41FA5}">
                      <a16:colId xmlns:a16="http://schemas.microsoft.com/office/drawing/2014/main" val="1818159396"/>
                    </a:ext>
                  </a:extLst>
                </a:gridCol>
              </a:tblGrid>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9864926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16596910"/>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838262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59363295"/>
                  </a:ext>
                </a:extLst>
              </a:tr>
            </a:tbl>
          </a:graphicData>
        </a:graphic>
      </p:graphicFrame>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TextBox 38"/>
          <p:cNvSpPr txBox="1"/>
          <p:nvPr/>
        </p:nvSpPr>
        <p:spPr>
          <a:xfrm>
            <a:off x="1030852" y="817843"/>
            <a:ext cx="7082295" cy="830997"/>
          </a:xfrm>
          <a:prstGeom prst="rect">
            <a:avLst/>
          </a:prstGeom>
          <a:noFill/>
        </p:spPr>
        <p:txBody>
          <a:bodyPr wrap="square" rtlCol="0">
            <a:spAutoFit/>
          </a:bodyPr>
          <a:lstStyle/>
          <a:p>
            <a:pPr algn="ctr"/>
            <a:r>
              <a:rPr lang="en-US" sz="2400" b="1">
                <a:solidFill>
                  <a:srgbClr val="0000FF"/>
                </a:solidFill>
              </a:rPr>
              <a:t>Look at my square.  What are some things that    would fit into my square?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http://www.clker.com/cliparts/i/v/w/Q/G/X/standing-kid-cartoon-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33" y="3048000"/>
            <a:ext cx="1862486" cy="34260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429146">
            <a:off x="1161212" y="4460944"/>
            <a:ext cx="686406" cy="600164"/>
          </a:xfrm>
          <a:prstGeom prst="rect">
            <a:avLst/>
          </a:prstGeom>
          <a:noFill/>
        </p:spPr>
        <p:txBody>
          <a:bodyPr wrap="none" rtlCol="0">
            <a:spAutoFit/>
          </a:bodyPr>
          <a:lstStyle/>
          <a:p>
            <a:pPr algn="ctr"/>
            <a:r>
              <a:rPr lang="en-US" sz="1100" b="1">
                <a:latin typeface="Kristen ITC" panose="03050502040202030202" pitchFamily="66" charset="0"/>
              </a:rPr>
              <a:t>MATH</a:t>
            </a:r>
          </a:p>
          <a:p>
            <a:pPr algn="ctr"/>
            <a:r>
              <a:rPr lang="en-US" sz="1100" b="1">
                <a:latin typeface="Kristen ITC" panose="03050502040202030202" pitchFamily="66" charset="0"/>
              </a:rPr>
              <a:t>IS</a:t>
            </a:r>
          </a:p>
          <a:p>
            <a:pPr algn="ctr"/>
            <a:r>
              <a:rPr lang="en-US" sz="1100" b="1">
                <a:latin typeface="Kristen ITC" panose="03050502040202030202" pitchFamily="66" charset="0"/>
              </a:rPr>
              <a:t>FUN!</a:t>
            </a:r>
            <a:endParaRPr lang="en-US" sz="1200" b="1">
              <a:latin typeface="Kristen ITC" panose="03050502040202030202" pitchFamily="66" charset="0"/>
            </a:endParaRPr>
          </a:p>
        </p:txBody>
      </p:sp>
    </p:spTree>
    <p:extLst>
      <p:ext uri="{BB962C8B-B14F-4D97-AF65-F5344CB8AC3E}">
        <p14:creationId xmlns:p14="http://schemas.microsoft.com/office/powerpoint/2010/main" val="16878730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9</a:t>
            </a:r>
          </a:p>
        </p:txBody>
      </p:sp>
    </p:spTree>
    <p:extLst>
      <p:ext uri="{BB962C8B-B14F-4D97-AF65-F5344CB8AC3E}">
        <p14:creationId xmlns:p14="http://schemas.microsoft.com/office/powerpoint/2010/main" val="388253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4</a:t>
            </a:r>
          </a:p>
        </p:txBody>
      </p:sp>
    </p:spTree>
    <p:extLst>
      <p:ext uri="{BB962C8B-B14F-4D97-AF65-F5344CB8AC3E}">
        <p14:creationId xmlns:p14="http://schemas.microsoft.com/office/powerpoint/2010/main" val="32236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6</a:t>
            </a:r>
          </a:p>
        </p:txBody>
      </p:sp>
    </p:spTree>
    <p:extLst>
      <p:ext uri="{BB962C8B-B14F-4D97-AF65-F5344CB8AC3E}">
        <p14:creationId xmlns:p14="http://schemas.microsoft.com/office/powerpoint/2010/main" val="5358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5</a:t>
            </a:r>
          </a:p>
        </p:txBody>
      </p:sp>
    </p:spTree>
    <p:extLst>
      <p:ext uri="{BB962C8B-B14F-4D97-AF65-F5344CB8AC3E}">
        <p14:creationId xmlns:p14="http://schemas.microsoft.com/office/powerpoint/2010/main" val="24501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7</a:t>
            </a:r>
          </a:p>
        </p:txBody>
      </p:sp>
    </p:spTree>
    <p:extLst>
      <p:ext uri="{BB962C8B-B14F-4D97-AF65-F5344CB8AC3E}">
        <p14:creationId xmlns:p14="http://schemas.microsoft.com/office/powerpoint/2010/main" val="15690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366" y="2802750"/>
            <a:ext cx="1678665" cy="1862048"/>
          </a:xfrm>
          <a:prstGeom prst="rect">
            <a:avLst/>
          </a:prstGeom>
          <a:noFill/>
        </p:spPr>
        <p:txBody>
          <a:bodyPr wrap="none" rtlCol="0">
            <a:spAutoFit/>
          </a:bodyPr>
          <a:lstStyle/>
          <a:p>
            <a:r>
              <a:rPr lang="en-US" sz="11500" b="1"/>
              <a:t>10</a:t>
            </a:r>
          </a:p>
        </p:txBody>
      </p:sp>
    </p:spTree>
    <p:extLst>
      <p:ext uri="{BB962C8B-B14F-4D97-AF65-F5344CB8AC3E}">
        <p14:creationId xmlns:p14="http://schemas.microsoft.com/office/powerpoint/2010/main" val="13259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21</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775234" y="1066800"/>
            <a:ext cx="7506943" cy="1938992"/>
          </a:xfrm>
          <a:prstGeom prst="rect">
            <a:avLst/>
          </a:prstGeom>
          <a:noFill/>
        </p:spPr>
        <p:txBody>
          <a:bodyPr wrap="square" rtlCol="0">
            <a:spAutoFit/>
          </a:bodyPr>
          <a:lstStyle/>
          <a:p>
            <a:pPr algn="ctr"/>
            <a:r>
              <a:rPr lang="en-US" sz="2400" b="1"/>
              <a:t>Use your dry erase markers to write the letters of your name on linking cubes.  Make a train out of your cubes.  Compare your train to at least one friend’s train.  Which train is longer?  Count the cubes in your trains.  Which number is more?  Which number is less?</a:t>
            </a:r>
            <a:endParaRPr lang="en-US" sz="2400" b="1">
              <a:solidFill>
                <a:srgbClr val="FF0000"/>
              </a:solidFill>
            </a:endParaRPr>
          </a:p>
        </p:txBody>
      </p:sp>
      <p:pic>
        <p:nvPicPr>
          <p:cNvPr id="35842" name="Picture 2" descr="http://www.clipartlord.com/wp-content/uploads/2014/05/train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115576"/>
            <a:ext cx="4648200" cy="251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572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1137674" y="788026"/>
            <a:ext cx="6676513" cy="4502366"/>
          </a:xfrm>
          <a:prstGeom prst="rect">
            <a:avLst/>
          </a:prstGeom>
        </p:spPr>
      </p:pic>
      <p:sp>
        <p:nvSpPr>
          <p:cNvPr id="9" name="TextBox 8"/>
          <p:cNvSpPr txBox="1"/>
          <p:nvPr/>
        </p:nvSpPr>
        <p:spPr>
          <a:xfrm>
            <a:off x="801424" y="5620385"/>
            <a:ext cx="7349015" cy="646331"/>
          </a:xfrm>
          <a:prstGeom prst="rect">
            <a:avLst/>
          </a:prstGeom>
          <a:noFill/>
        </p:spPr>
        <p:txBody>
          <a:bodyPr wrap="square" rtlCol="0">
            <a:spAutoFit/>
          </a:bodyPr>
          <a:lstStyle/>
          <a:p>
            <a:pPr algn="ctr"/>
            <a:r>
              <a:rPr lang="en-US" sz="3600" b="1">
                <a:solidFill>
                  <a:srgbClr val="FF0000"/>
                </a:solidFill>
              </a:rPr>
              <a:t>What do you notice?</a:t>
            </a:r>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09911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1137674" y="788026"/>
            <a:ext cx="6676513" cy="4502366"/>
          </a:xfrm>
          <a:prstGeom prst="rect">
            <a:avLst/>
          </a:prstGeom>
        </p:spPr>
      </p:pic>
      <p:sp>
        <p:nvSpPr>
          <p:cNvPr id="9" name="TextBox 8"/>
          <p:cNvSpPr txBox="1"/>
          <p:nvPr/>
        </p:nvSpPr>
        <p:spPr>
          <a:xfrm>
            <a:off x="801424" y="5620385"/>
            <a:ext cx="7349015" cy="646331"/>
          </a:xfrm>
          <a:prstGeom prst="rect">
            <a:avLst/>
          </a:prstGeom>
          <a:noFill/>
        </p:spPr>
        <p:txBody>
          <a:bodyPr wrap="square" rtlCol="0">
            <a:spAutoFit/>
          </a:bodyPr>
          <a:lstStyle/>
          <a:p>
            <a:pPr algn="ctr"/>
            <a:r>
              <a:rPr lang="en-US" sz="3600" b="1">
                <a:solidFill>
                  <a:srgbClr val="FF0000"/>
                </a:solidFill>
              </a:rPr>
              <a:t>What types of shapes do you see?</a:t>
            </a:r>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866034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1137674" y="788026"/>
            <a:ext cx="6676513" cy="4502366"/>
          </a:xfrm>
          <a:prstGeom prst="rect">
            <a:avLst/>
          </a:prstGeom>
        </p:spPr>
      </p:pic>
      <p:sp>
        <p:nvSpPr>
          <p:cNvPr id="8" name="TextBox 7"/>
          <p:cNvSpPr txBox="1"/>
          <p:nvPr/>
        </p:nvSpPr>
        <p:spPr>
          <a:xfrm>
            <a:off x="897492" y="5568840"/>
            <a:ext cx="7349015" cy="646331"/>
          </a:xfrm>
          <a:prstGeom prst="rect">
            <a:avLst/>
          </a:prstGeom>
          <a:noFill/>
        </p:spPr>
        <p:txBody>
          <a:bodyPr wrap="square" rtlCol="0">
            <a:spAutoFit/>
          </a:bodyPr>
          <a:lstStyle/>
          <a:p>
            <a:pPr algn="ctr"/>
            <a:r>
              <a:rPr lang="en-US" sz="3600" b="1">
                <a:solidFill>
                  <a:srgbClr val="FF0000"/>
                </a:solidFill>
              </a:rPr>
              <a:t>Are there more squares or triangles?</a:t>
            </a: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321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96777624"/>
              </p:ext>
            </p:extLst>
          </p:nvPr>
        </p:nvGraphicFramePr>
        <p:xfrm>
          <a:off x="1981200" y="2149140"/>
          <a:ext cx="2743200" cy="255972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435935466"/>
                    </a:ext>
                  </a:extLst>
                </a:gridCol>
                <a:gridCol w="685800">
                  <a:extLst>
                    <a:ext uri="{9D8B030D-6E8A-4147-A177-3AD203B41FA5}">
                      <a16:colId xmlns:a16="http://schemas.microsoft.com/office/drawing/2014/main" val="2224798126"/>
                    </a:ext>
                  </a:extLst>
                </a:gridCol>
                <a:gridCol w="685800">
                  <a:extLst>
                    <a:ext uri="{9D8B030D-6E8A-4147-A177-3AD203B41FA5}">
                      <a16:colId xmlns:a16="http://schemas.microsoft.com/office/drawing/2014/main" val="3293854116"/>
                    </a:ext>
                  </a:extLst>
                </a:gridCol>
                <a:gridCol w="685800">
                  <a:extLst>
                    <a:ext uri="{9D8B030D-6E8A-4147-A177-3AD203B41FA5}">
                      <a16:colId xmlns:a16="http://schemas.microsoft.com/office/drawing/2014/main" val="1818159396"/>
                    </a:ext>
                  </a:extLst>
                </a:gridCol>
              </a:tblGrid>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9864926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16596910"/>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838262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59363295"/>
                  </a:ext>
                </a:extLst>
              </a:tr>
            </a:tbl>
          </a:graphicData>
        </a:graphic>
      </p:graphicFrame>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39" name="TextBox 38"/>
          <p:cNvSpPr txBox="1"/>
          <p:nvPr/>
        </p:nvSpPr>
        <p:spPr>
          <a:xfrm>
            <a:off x="1030852" y="817843"/>
            <a:ext cx="7082295" cy="461665"/>
          </a:xfrm>
          <a:prstGeom prst="rect">
            <a:avLst/>
          </a:prstGeom>
          <a:noFill/>
        </p:spPr>
        <p:txBody>
          <a:bodyPr wrap="square" rtlCol="0">
            <a:spAutoFit/>
          </a:bodyPr>
          <a:lstStyle/>
          <a:p>
            <a:pPr algn="ctr"/>
            <a:r>
              <a:rPr lang="en-US" sz="2400" b="1">
                <a:solidFill>
                  <a:srgbClr val="0000FF"/>
                </a:solidFill>
              </a:rPr>
              <a:t>Will there be enough room for a circle like this?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p:cNvSpPr/>
          <p:nvPr/>
        </p:nvSpPr>
        <p:spPr>
          <a:xfrm>
            <a:off x="5237302" y="4094148"/>
            <a:ext cx="2705100" cy="2546468"/>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00250" y="2155766"/>
            <a:ext cx="2705100" cy="2546468"/>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28750" y="2828835"/>
            <a:ext cx="3213652" cy="1200329"/>
          </a:xfrm>
          <a:prstGeom prst="rect">
            <a:avLst/>
          </a:prstGeom>
          <a:noFill/>
        </p:spPr>
        <p:txBody>
          <a:bodyPr wrap="square" rtlCol="0">
            <a:spAutoFit/>
          </a:bodyPr>
          <a:lstStyle/>
          <a:p>
            <a:pPr algn="ctr"/>
            <a:r>
              <a:rPr lang="en-US" sz="2400" b="1">
                <a:solidFill>
                  <a:srgbClr val="FF0000"/>
                </a:solidFill>
              </a:rPr>
              <a:t>Yes!  It fits!  Is there enough room for another circle?</a:t>
            </a:r>
          </a:p>
        </p:txBody>
      </p:sp>
      <p:pic>
        <p:nvPicPr>
          <p:cNvPr id="13" name="Picture 2" descr="http://www.clker.com/cliparts/i/v/w/Q/G/X/standing-kid-cartoo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33" y="4029164"/>
            <a:ext cx="1329102" cy="2444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429146">
            <a:off x="951895" y="5043859"/>
            <a:ext cx="503663" cy="415498"/>
          </a:xfrm>
          <a:prstGeom prst="rect">
            <a:avLst/>
          </a:prstGeom>
          <a:noFill/>
        </p:spPr>
        <p:txBody>
          <a:bodyPr wrap="none" rtlCol="0">
            <a:spAutoFit/>
          </a:bodyPr>
          <a:lstStyle/>
          <a:p>
            <a:pPr algn="ctr"/>
            <a:r>
              <a:rPr lang="en-US" sz="700" b="1">
                <a:latin typeface="Kristen ITC" panose="03050502040202030202" pitchFamily="66" charset="0"/>
              </a:rPr>
              <a:t>MATH</a:t>
            </a:r>
          </a:p>
          <a:p>
            <a:pPr algn="ctr"/>
            <a:r>
              <a:rPr lang="en-US" sz="700" b="1">
                <a:latin typeface="Kristen ITC" panose="03050502040202030202" pitchFamily="66" charset="0"/>
              </a:rPr>
              <a:t>IS</a:t>
            </a:r>
          </a:p>
          <a:p>
            <a:pPr algn="ctr"/>
            <a:r>
              <a:rPr lang="en-US" sz="700" b="1">
                <a:latin typeface="Kristen ITC" panose="03050502040202030202" pitchFamily="66" charset="0"/>
              </a:rPr>
              <a:t>FUN!</a:t>
            </a:r>
            <a:endParaRPr lang="en-US" sz="800" b="1">
              <a:latin typeface="Kristen ITC" panose="03050502040202030202" pitchFamily="66" charset="0"/>
            </a:endParaRP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662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26"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1137674" y="788026"/>
            <a:ext cx="6676513" cy="4502366"/>
          </a:xfrm>
          <a:prstGeom prst="rect">
            <a:avLst/>
          </a:prstGeom>
        </p:spPr>
      </p:pic>
      <p:sp>
        <p:nvSpPr>
          <p:cNvPr id="9" name="TextBox 8"/>
          <p:cNvSpPr txBox="1"/>
          <p:nvPr/>
        </p:nvSpPr>
        <p:spPr>
          <a:xfrm>
            <a:off x="897492" y="5434855"/>
            <a:ext cx="7349015" cy="646331"/>
          </a:xfrm>
          <a:prstGeom prst="rect">
            <a:avLst/>
          </a:prstGeom>
          <a:noFill/>
        </p:spPr>
        <p:txBody>
          <a:bodyPr wrap="square" rtlCol="0">
            <a:spAutoFit/>
          </a:bodyPr>
          <a:lstStyle/>
          <a:p>
            <a:pPr algn="ctr"/>
            <a:r>
              <a:rPr lang="en-US" sz="3600" b="1">
                <a:solidFill>
                  <a:srgbClr val="FF0000"/>
                </a:solidFill>
              </a:rPr>
              <a:t>Are there fewer circles or hexagons?</a:t>
            </a:r>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 name="TextBox 2">
            <a:extLst>
              <a:ext uri="{FF2B5EF4-FFF2-40B4-BE49-F238E27FC236}">
                <a16:creationId xmlns:a16="http://schemas.microsoft.com/office/drawing/2014/main" id="{6123A0A2-E53A-432F-880E-DF642CCBEC9B}"/>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9247832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1137674" y="788026"/>
            <a:ext cx="6676513" cy="4502366"/>
          </a:xfrm>
          <a:prstGeom prst="rect">
            <a:avLst/>
          </a:prstGeom>
        </p:spPr>
      </p:pic>
      <p:sp>
        <p:nvSpPr>
          <p:cNvPr id="8" name="TextBox 7"/>
          <p:cNvSpPr txBox="1"/>
          <p:nvPr/>
        </p:nvSpPr>
        <p:spPr>
          <a:xfrm>
            <a:off x="443810" y="5474776"/>
            <a:ext cx="8249076" cy="523220"/>
          </a:xfrm>
          <a:prstGeom prst="rect">
            <a:avLst/>
          </a:prstGeom>
          <a:noFill/>
        </p:spPr>
        <p:txBody>
          <a:bodyPr wrap="square" rtlCol="0">
            <a:spAutoFit/>
          </a:bodyPr>
          <a:lstStyle/>
          <a:p>
            <a:pPr algn="ctr"/>
            <a:r>
              <a:rPr lang="en-US" sz="2800" b="1">
                <a:solidFill>
                  <a:srgbClr val="FF0000"/>
                </a:solidFill>
              </a:rPr>
              <a:t>Which two groups have the same number of shapes?</a:t>
            </a: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420462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21</a:t>
            </a:r>
          </a:p>
        </p:txBody>
      </p:sp>
      <p:sp>
        <p:nvSpPr>
          <p:cNvPr id="39" name="TextBox 38"/>
          <p:cNvSpPr txBox="1"/>
          <p:nvPr/>
        </p:nvSpPr>
        <p:spPr>
          <a:xfrm rot="21181707">
            <a:off x="272360" y="544219"/>
            <a:ext cx="3657738" cy="707886"/>
          </a:xfrm>
          <a:prstGeom prst="rect">
            <a:avLst/>
          </a:prstGeom>
          <a:noFill/>
        </p:spPr>
        <p:txBody>
          <a:bodyPr wrap="square" rtlCol="0">
            <a:spAutoFit/>
          </a:bodyPr>
          <a:lstStyle/>
          <a:p>
            <a:pPr algn="ctr"/>
            <a:r>
              <a:rPr lang="en-US" sz="2000" b="1">
                <a:solidFill>
                  <a:srgbClr val="FF0000"/>
                </a:solidFill>
              </a:rPr>
              <a:t>Let’s compare our sets of shapes on the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p:cNvPicPr>
            <a:picLocks noChangeAspect="1"/>
          </p:cNvPicPr>
          <p:nvPr/>
        </p:nvPicPr>
        <p:blipFill>
          <a:blip r:embed="rId3"/>
          <a:stretch>
            <a:fillRect/>
          </a:stretch>
        </p:blipFill>
        <p:spPr>
          <a:xfrm>
            <a:off x="254147" y="3301573"/>
            <a:ext cx="3879152" cy="2615941"/>
          </a:xfrm>
          <a:prstGeom prst="rect">
            <a:avLst/>
          </a:prstGeom>
        </p:spPr>
      </p:pic>
      <p:pic>
        <p:nvPicPr>
          <p:cNvPr id="38" name="Picture 37"/>
          <p:cNvPicPr>
            <a:picLocks noChangeAspect="1"/>
          </p:cNvPicPr>
          <p:nvPr/>
        </p:nvPicPr>
        <p:blipFill>
          <a:blip r:embed="rId4"/>
          <a:stretch>
            <a:fillRect/>
          </a:stretch>
        </p:blipFill>
        <p:spPr>
          <a:xfrm>
            <a:off x="4201916" y="1152320"/>
            <a:ext cx="4305300" cy="4905375"/>
          </a:xfrm>
          <a:prstGeom prst="rect">
            <a:avLst/>
          </a:prstGeom>
        </p:spPr>
      </p:pic>
      <p:pic>
        <p:nvPicPr>
          <p:cNvPr id="28674" name="Picture 2" descr="https://s-media-cache-ak0.pinimg.com/736x/4e/5c/f7/4e5cf7d4ccb9c59b6620a9c71944d51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471470"/>
            <a:ext cx="1825625" cy="15332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415007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8158" y="254073"/>
            <a:ext cx="8520113" cy="422129"/>
          </a:xfrm>
          <a:prstGeom prst="rect">
            <a:avLst/>
          </a:prstGeom>
        </p:spPr>
      </p:pic>
      <p:pic>
        <p:nvPicPr>
          <p:cNvPr id="7" name="Picture 6"/>
          <p:cNvPicPr>
            <a:picLocks noChangeAspect="1"/>
          </p:cNvPicPr>
          <p:nvPr/>
        </p:nvPicPr>
        <p:blipFill>
          <a:blip r:embed="rId4"/>
          <a:stretch>
            <a:fillRect/>
          </a:stretch>
        </p:blipFill>
        <p:spPr>
          <a:xfrm>
            <a:off x="1754757" y="689454"/>
            <a:ext cx="5634486" cy="5865752"/>
          </a:xfrm>
          <a:prstGeom prst="rect">
            <a:avLst/>
          </a:prstGeom>
        </p:spPr>
      </p:pic>
    </p:spTree>
    <p:extLst>
      <p:ext uri="{BB962C8B-B14F-4D97-AF65-F5344CB8AC3E}">
        <p14:creationId xmlns:p14="http://schemas.microsoft.com/office/powerpoint/2010/main" val="38578410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8158" y="254073"/>
            <a:ext cx="8520113" cy="422129"/>
          </a:xfrm>
          <a:prstGeom prst="rect">
            <a:avLst/>
          </a:prstGeom>
        </p:spPr>
      </p:pic>
      <p:pic>
        <p:nvPicPr>
          <p:cNvPr id="2" name="Picture 1"/>
          <p:cNvPicPr>
            <a:picLocks noChangeAspect="1"/>
          </p:cNvPicPr>
          <p:nvPr/>
        </p:nvPicPr>
        <p:blipFill>
          <a:blip r:embed="rId4"/>
          <a:stretch>
            <a:fillRect/>
          </a:stretch>
        </p:blipFill>
        <p:spPr>
          <a:xfrm>
            <a:off x="1202531" y="973065"/>
            <a:ext cx="6738938" cy="5213141"/>
          </a:xfrm>
          <a:prstGeom prst="rect">
            <a:avLst/>
          </a:prstGeom>
        </p:spPr>
      </p:pic>
    </p:spTree>
    <p:extLst>
      <p:ext uri="{BB962C8B-B14F-4D97-AF65-F5344CB8AC3E}">
        <p14:creationId xmlns:p14="http://schemas.microsoft.com/office/powerpoint/2010/main" val="3510684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8158" y="254073"/>
            <a:ext cx="8520113" cy="422129"/>
          </a:xfrm>
          <a:prstGeom prst="rect">
            <a:avLst/>
          </a:prstGeom>
        </p:spPr>
      </p:pic>
      <p:pic>
        <p:nvPicPr>
          <p:cNvPr id="3" name="Picture 2"/>
          <p:cNvPicPr>
            <a:picLocks noChangeAspect="1"/>
          </p:cNvPicPr>
          <p:nvPr/>
        </p:nvPicPr>
        <p:blipFill>
          <a:blip r:embed="rId4"/>
          <a:stretch>
            <a:fillRect/>
          </a:stretch>
        </p:blipFill>
        <p:spPr>
          <a:xfrm>
            <a:off x="1037258" y="973065"/>
            <a:ext cx="7069484" cy="5198498"/>
          </a:xfrm>
          <a:prstGeom prst="rect">
            <a:avLst/>
          </a:prstGeom>
        </p:spPr>
      </p:pic>
    </p:spTree>
    <p:extLst>
      <p:ext uri="{BB962C8B-B14F-4D97-AF65-F5344CB8AC3E}">
        <p14:creationId xmlns:p14="http://schemas.microsoft.com/office/powerpoint/2010/main" val="40614387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227172" y="1258987"/>
            <a:ext cx="4692968" cy="2971800"/>
          </a:xfrm>
          <a:prstGeom prst="rect">
            <a:avLst/>
          </a:prstGeom>
        </p:spPr>
      </p:pic>
    </p:spTree>
    <p:extLst>
      <p:ext uri="{BB962C8B-B14F-4D97-AF65-F5344CB8AC3E}">
        <p14:creationId xmlns:p14="http://schemas.microsoft.com/office/powerpoint/2010/main" val="18297673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624343"/>
          </a:xfrm>
          <a:prstGeom prst="rect">
            <a:avLst/>
          </a:prstGeom>
          <a:noFill/>
        </p:spPr>
        <p:txBody>
          <a:bodyPr wrap="square" rtlCol="0">
            <a:spAutoFit/>
          </a:bodyPr>
          <a:lstStyle/>
          <a:p>
            <a:pPr algn="ctr"/>
            <a:r>
              <a:rPr lang="en-US" sz="4800" b="1">
                <a:latin typeface="Kristen ITC" panose="03050502040202030202" pitchFamily="66" charset="0"/>
              </a:rPr>
              <a:t>Lesson 22</a:t>
            </a:r>
          </a:p>
          <a:p>
            <a:pPr algn="ctr"/>
            <a:endParaRPr lang="en-US" sz="1050">
              <a:latin typeface="Kristen ITC" panose="03050502040202030202" pitchFamily="66" charset="0"/>
            </a:endParaRPr>
          </a:p>
          <a:p>
            <a:pPr algn="ctr"/>
            <a:endParaRPr lang="en-US" sz="4400">
              <a:latin typeface="Kristen ITC" panose="03050502040202030202" pitchFamily="66" charset="0"/>
            </a:endParaRPr>
          </a:p>
          <a:p>
            <a:pPr algn="ctr"/>
            <a:r>
              <a:rPr lang="en-US" sz="3600">
                <a:latin typeface="Kristen ITC" panose="03050502040202030202" pitchFamily="66" charset="0"/>
              </a:rPr>
              <a:t>I can identify and create a set that has the same number of objects.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8129528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22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771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22</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Roll and Draw 5-Groups</a:t>
            </a:r>
            <a:endParaRPr lang="en-US" sz="8000" b="1"/>
          </a:p>
        </p:txBody>
      </p:sp>
      <p:sp>
        <p:nvSpPr>
          <p:cNvPr id="15" name="TextBox 14"/>
          <p:cNvSpPr txBox="1"/>
          <p:nvPr/>
        </p:nvSpPr>
        <p:spPr>
          <a:xfrm>
            <a:off x="1888637" y="1572640"/>
            <a:ext cx="5366728" cy="707886"/>
          </a:xfrm>
          <a:prstGeom prst="rect">
            <a:avLst/>
          </a:prstGeom>
          <a:noFill/>
        </p:spPr>
        <p:txBody>
          <a:bodyPr wrap="square" rtlCol="0">
            <a:spAutoFit/>
          </a:bodyPr>
          <a:lstStyle/>
          <a:p>
            <a:pPr algn="ctr"/>
            <a:r>
              <a:rPr lang="en-US" sz="2000" b="1">
                <a:solidFill>
                  <a:srgbClr val="0000FF"/>
                </a:solidFill>
              </a:rPr>
              <a:t>Roll the die, count the dots, and then draw the number as a 5-group.</a:t>
            </a:r>
          </a:p>
        </p:txBody>
      </p:sp>
      <p:pic>
        <p:nvPicPr>
          <p:cNvPr id="39938" name="Picture 2" descr="http://www.clipartbest.com/cliparts/pT5/e9M/pT5e9Md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53" y="4419600"/>
            <a:ext cx="2331905" cy="233190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lipartgo.com/wp-content/uploads/2016/05/Blue-pencil-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65949">
            <a:off x="5887460" y="3656492"/>
            <a:ext cx="2874567" cy="245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par>
                                <p:cTn id="21" presetID="8" presetClass="emph" presetSubtype="0" fill="hold" nodeType="withEffect">
                                  <p:stCondLst>
                                    <p:cond delay="0"/>
                                  </p:stCondLst>
                                  <p:childTnLst>
                                    <p:animRot by="21600000">
                                      <p:cBhvr>
                                        <p:cTn id="22" dur="2000" fill="hold"/>
                                        <p:tgtEl>
                                          <p:spTgt spid="399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39" name="TextBox 38"/>
          <p:cNvSpPr txBox="1"/>
          <p:nvPr/>
        </p:nvSpPr>
        <p:spPr>
          <a:xfrm>
            <a:off x="465053" y="1431625"/>
            <a:ext cx="3007748" cy="3477875"/>
          </a:xfrm>
          <a:prstGeom prst="rect">
            <a:avLst/>
          </a:prstGeom>
          <a:noFill/>
        </p:spPr>
        <p:txBody>
          <a:bodyPr wrap="square" rtlCol="0">
            <a:spAutoFit/>
          </a:bodyPr>
          <a:lstStyle/>
          <a:p>
            <a:pPr algn="ctr"/>
            <a:r>
              <a:rPr lang="en-US" sz="2000" b="1"/>
              <a:t>Place your square of paper on your desk.  What are some things that would fit onto your square?  I’m going to give you a circle.  Do you think it will fit?  Try it!</a:t>
            </a:r>
          </a:p>
          <a:p>
            <a:pPr algn="ctr"/>
            <a:endParaRPr lang="en-US" sz="2000" b="1"/>
          </a:p>
          <a:p>
            <a:pPr algn="ctr"/>
            <a:r>
              <a:rPr lang="en-US" sz="2000" b="1"/>
              <a:t>Let’s draw what your square looks like now on your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3744526" y="873578"/>
            <a:ext cx="4902462" cy="5110844"/>
          </a:xfrm>
          <a:prstGeom prst="rect">
            <a:avLst/>
          </a:prstGeom>
        </p:spPr>
      </p:pic>
      <p:sp>
        <p:nvSpPr>
          <p:cNvPr id="5" name="TextBox 4"/>
          <p:cNvSpPr txBox="1"/>
          <p:nvPr/>
        </p:nvSpPr>
        <p:spPr>
          <a:xfrm rot="21062025">
            <a:off x="212777" y="361937"/>
            <a:ext cx="1725922" cy="523220"/>
          </a:xfrm>
          <a:prstGeom prst="rect">
            <a:avLst/>
          </a:prstGeom>
          <a:noFill/>
        </p:spPr>
        <p:txBody>
          <a:bodyPr wrap="none" rtlCol="0">
            <a:spAutoFit/>
          </a:bodyPr>
          <a:lstStyle/>
          <a:p>
            <a:r>
              <a:rPr lang="en-US" sz="2800" b="1">
                <a:solidFill>
                  <a:srgbClr val="FF0000"/>
                </a:solidFill>
              </a:rPr>
              <a:t>Your Turn!</a:t>
            </a:r>
          </a:p>
        </p:txBody>
      </p:sp>
      <p:pic>
        <p:nvPicPr>
          <p:cNvPr id="1026" name="Picture 2" descr="https://s-media-cache-ak0.pinimg.com/736x/d9/29/63/d92963da083266245f156c512ef57e4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5029200"/>
            <a:ext cx="1520825" cy="1532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8372970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22</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5-Group Fill-Up</a:t>
            </a:r>
            <a:endParaRPr lang="en-US" sz="8000" b="1"/>
          </a:p>
        </p:txBody>
      </p:sp>
      <p:sp>
        <p:nvSpPr>
          <p:cNvPr id="15" name="TextBox 14"/>
          <p:cNvSpPr txBox="1"/>
          <p:nvPr/>
        </p:nvSpPr>
        <p:spPr>
          <a:xfrm>
            <a:off x="1363419" y="1536889"/>
            <a:ext cx="6417163" cy="1323439"/>
          </a:xfrm>
          <a:prstGeom prst="rect">
            <a:avLst/>
          </a:prstGeom>
          <a:noFill/>
        </p:spPr>
        <p:txBody>
          <a:bodyPr wrap="square" rtlCol="0">
            <a:spAutoFit/>
          </a:bodyPr>
          <a:lstStyle/>
          <a:p>
            <a:pPr algn="ctr"/>
            <a:r>
              <a:rPr lang="en-US" sz="2000" b="1">
                <a:solidFill>
                  <a:srgbClr val="0070C0"/>
                </a:solidFill>
              </a:rPr>
              <a:t>Work with a partner.  Partner A rolls the dice and draws </a:t>
            </a:r>
            <a:r>
              <a:rPr lang="en-US" sz="2000" b="1" err="1">
                <a:solidFill>
                  <a:srgbClr val="0070C0"/>
                </a:solidFill>
              </a:rPr>
              <a:t>Os</a:t>
            </a:r>
            <a:r>
              <a:rPr lang="en-US" sz="2000" b="1">
                <a:solidFill>
                  <a:srgbClr val="0070C0"/>
                </a:solidFill>
              </a:rPr>
              <a:t> to match the number rolled.  Partner B completes the 10 by drawing </a:t>
            </a:r>
            <a:r>
              <a:rPr lang="en-US" sz="2000" b="1" err="1">
                <a:solidFill>
                  <a:srgbClr val="0070C0"/>
                </a:solidFill>
              </a:rPr>
              <a:t>Xs</a:t>
            </a:r>
            <a:r>
              <a:rPr lang="en-US" sz="2000" b="1">
                <a:solidFill>
                  <a:srgbClr val="0070C0"/>
                </a:solidFill>
              </a:rPr>
              <a:t>.  Both partners engage in a math talk:  “I have 3.  You drew 7 more to make 10.”</a:t>
            </a:r>
          </a:p>
        </p:txBody>
      </p:sp>
      <p:pic>
        <p:nvPicPr>
          <p:cNvPr id="52228" name="Picture 4" descr="http://worldartsme.com/images/red-x-alphabet-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76" y="4237408"/>
            <a:ext cx="1815686" cy="2170929"/>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http://content.mycutegraphics.com/graphics/alphabet/blue-alphabet-lette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096" y="4087876"/>
            <a:ext cx="2181233" cy="232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9814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07782" y="2971800"/>
            <a:ext cx="2362301" cy="3481286"/>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22</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775234" y="1143000"/>
            <a:ext cx="7506943" cy="1569660"/>
          </a:xfrm>
          <a:prstGeom prst="rect">
            <a:avLst/>
          </a:prstGeom>
          <a:noFill/>
        </p:spPr>
        <p:txBody>
          <a:bodyPr wrap="square" rtlCol="0">
            <a:spAutoFit/>
          </a:bodyPr>
          <a:lstStyle/>
          <a:p>
            <a:pPr algn="ctr"/>
            <a:r>
              <a:rPr lang="en-US" sz="2400" b="1"/>
              <a:t>Pretend your lining cubes are little baskets.  Use your clay to make as many balls as there are baskets.  Check your work by putting a ball in each basket.  Do you have just enough?  Score 1 point for every basket you made!</a:t>
            </a:r>
            <a:endParaRPr lang="en-US" sz="2400" b="1">
              <a:solidFill>
                <a:srgbClr val="FF0000"/>
              </a:solidFill>
            </a:endParaRPr>
          </a:p>
        </p:txBody>
      </p:sp>
    </p:spTree>
    <p:extLst>
      <p:ext uri="{BB962C8B-B14F-4D97-AF65-F5344CB8AC3E}">
        <p14:creationId xmlns:p14="http://schemas.microsoft.com/office/powerpoint/2010/main" val="34672169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22</a:t>
            </a:r>
          </a:p>
        </p:txBody>
      </p:sp>
      <p:sp>
        <p:nvSpPr>
          <p:cNvPr id="39" name="TextBox 38"/>
          <p:cNvSpPr txBox="1"/>
          <p:nvPr/>
        </p:nvSpPr>
        <p:spPr>
          <a:xfrm>
            <a:off x="897492" y="914400"/>
            <a:ext cx="7349015" cy="1169551"/>
          </a:xfrm>
          <a:prstGeom prst="rect">
            <a:avLst/>
          </a:prstGeom>
          <a:noFill/>
        </p:spPr>
        <p:txBody>
          <a:bodyPr wrap="square" rtlCol="0">
            <a:spAutoFit/>
          </a:bodyPr>
          <a:lstStyle/>
          <a:p>
            <a:pPr algn="ctr"/>
            <a:r>
              <a:rPr lang="en-US" sz="3200" b="1">
                <a:solidFill>
                  <a:srgbClr val="FF0000"/>
                </a:solidFill>
              </a:rPr>
              <a:t>We’re going to play Match My Set Today!</a:t>
            </a:r>
          </a:p>
          <a:p>
            <a:pPr algn="ctr"/>
            <a:endParaRPr lang="en-US" sz="2000" b="1">
              <a:solidFill>
                <a:srgbClr val="FF0000"/>
              </a:solidFill>
            </a:endParaRPr>
          </a:p>
          <a:p>
            <a:pPr algn="ctr"/>
            <a:r>
              <a:rPr lang="en-US" b="1"/>
              <a:t>Let me show you how it works!  Let’s roll a die! (click mouse)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8" name="Picture 6" descr="https://www.enasco.com/prod/images/products/E0/VC1448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763" y="4979395"/>
            <a:ext cx="1269172" cy="1269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24763" y="2064970"/>
            <a:ext cx="6561655" cy="830997"/>
          </a:xfrm>
          <a:prstGeom prst="rect">
            <a:avLst/>
          </a:prstGeom>
          <a:noFill/>
        </p:spPr>
        <p:txBody>
          <a:bodyPr wrap="square" rtlCol="0">
            <a:spAutoFit/>
          </a:bodyPr>
          <a:lstStyle/>
          <a:p>
            <a:pPr algn="ctr"/>
            <a:r>
              <a:rPr lang="en-US" sz="1600" b="1"/>
              <a:t>What number do you see?  I will draw a set of 5 shapes.  I’m going to draw circles!  Now, I will draw as many squares as circles.  Then, I’ll have the same number of squares as circles.  How should I check my work?</a:t>
            </a:r>
          </a:p>
        </p:txBody>
      </p:sp>
      <p:pic>
        <p:nvPicPr>
          <p:cNvPr id="44040" name="Picture 8" descr="http://worldartsme.com/images/excited-do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88" y="4648200"/>
            <a:ext cx="2026950" cy="1931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orldartsme.com/images/excited-do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74794" y="4648199"/>
            <a:ext cx="2045184" cy="19315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823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down)">
                                      <p:cBhvr>
                                        <p:cTn id="7" dur="580">
                                          <p:stCondLst>
                                            <p:cond delay="0"/>
                                          </p:stCondLst>
                                        </p:cTn>
                                        <p:tgtEl>
                                          <p:spTgt spid="44038"/>
                                        </p:tgtEl>
                                      </p:cBhvr>
                                    </p:animEffect>
                                    <p:anim calcmode="lin" valueType="num">
                                      <p:cBhvr>
                                        <p:cTn id="8" dur="1822" tmFilter="0,0; 0.14,0.36; 0.43,0.73; 0.71,0.91; 1.0,1.0">
                                          <p:stCondLst>
                                            <p:cond delay="0"/>
                                          </p:stCondLst>
                                        </p:cTn>
                                        <p:tgtEl>
                                          <p:spTgt spid="440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8"/>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8"/>
                                        </p:tgtEl>
                                      </p:cBhvr>
                                      <p:to x="100000" y="60000"/>
                                    </p:animScale>
                                    <p:animScale>
                                      <p:cBhvr>
                                        <p:cTn id="14" dur="166" decel="50000">
                                          <p:stCondLst>
                                            <p:cond delay="676"/>
                                          </p:stCondLst>
                                        </p:cTn>
                                        <p:tgtEl>
                                          <p:spTgt spid="44038"/>
                                        </p:tgtEl>
                                      </p:cBhvr>
                                      <p:to x="100000" y="100000"/>
                                    </p:animScale>
                                    <p:animScale>
                                      <p:cBhvr>
                                        <p:cTn id="15" dur="26">
                                          <p:stCondLst>
                                            <p:cond delay="1312"/>
                                          </p:stCondLst>
                                        </p:cTn>
                                        <p:tgtEl>
                                          <p:spTgt spid="44038"/>
                                        </p:tgtEl>
                                      </p:cBhvr>
                                      <p:to x="100000" y="80000"/>
                                    </p:animScale>
                                    <p:animScale>
                                      <p:cBhvr>
                                        <p:cTn id="16" dur="166" decel="50000">
                                          <p:stCondLst>
                                            <p:cond delay="1338"/>
                                          </p:stCondLst>
                                        </p:cTn>
                                        <p:tgtEl>
                                          <p:spTgt spid="44038"/>
                                        </p:tgtEl>
                                      </p:cBhvr>
                                      <p:to x="100000" y="100000"/>
                                    </p:animScale>
                                    <p:animScale>
                                      <p:cBhvr>
                                        <p:cTn id="17" dur="26">
                                          <p:stCondLst>
                                            <p:cond delay="1642"/>
                                          </p:stCondLst>
                                        </p:cTn>
                                        <p:tgtEl>
                                          <p:spTgt spid="44038"/>
                                        </p:tgtEl>
                                      </p:cBhvr>
                                      <p:to x="100000" y="90000"/>
                                    </p:animScale>
                                    <p:animScale>
                                      <p:cBhvr>
                                        <p:cTn id="18" dur="166" decel="50000">
                                          <p:stCondLst>
                                            <p:cond delay="1668"/>
                                          </p:stCondLst>
                                        </p:cTn>
                                        <p:tgtEl>
                                          <p:spTgt spid="44038"/>
                                        </p:tgtEl>
                                      </p:cBhvr>
                                      <p:to x="100000" y="100000"/>
                                    </p:animScale>
                                    <p:animScale>
                                      <p:cBhvr>
                                        <p:cTn id="19" dur="26">
                                          <p:stCondLst>
                                            <p:cond delay="1808"/>
                                          </p:stCondLst>
                                        </p:cTn>
                                        <p:tgtEl>
                                          <p:spTgt spid="44038"/>
                                        </p:tgtEl>
                                      </p:cBhvr>
                                      <p:to x="100000" y="95000"/>
                                    </p:animScale>
                                    <p:animScale>
                                      <p:cBhvr>
                                        <p:cTn id="20" dur="166" decel="50000">
                                          <p:stCondLst>
                                            <p:cond delay="1834"/>
                                          </p:stCondLst>
                                        </p:cTn>
                                        <p:tgtEl>
                                          <p:spTgt spid="44038"/>
                                        </p:tgtEl>
                                      </p:cBhvr>
                                      <p:to x="100000" y="100000"/>
                                    </p:animScale>
                                  </p:childTnLst>
                                </p:cTn>
                              </p:par>
                              <p:par>
                                <p:cTn id="21" presetID="8" presetClass="emph" presetSubtype="0" fill="hold" nodeType="withEffect">
                                  <p:stCondLst>
                                    <p:cond delay="0"/>
                                  </p:stCondLst>
                                  <p:childTnLst>
                                    <p:animRot by="21600000">
                                      <p:cBhvr>
                                        <p:cTn id="22" dur="2000" fill="hold"/>
                                        <p:tgtEl>
                                          <p:spTgt spid="44038"/>
                                        </p:tgtEl>
                                        <p:attrNameLst>
                                          <p:attrName>r</p:attrName>
                                        </p:attrNameLst>
                                      </p:cBhvr>
                                    </p:animRo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22</a:t>
            </a:r>
          </a:p>
        </p:txBody>
      </p:sp>
      <p:sp>
        <p:nvSpPr>
          <p:cNvPr id="39" name="TextBox 38"/>
          <p:cNvSpPr txBox="1"/>
          <p:nvPr/>
        </p:nvSpPr>
        <p:spPr>
          <a:xfrm>
            <a:off x="715446" y="1037282"/>
            <a:ext cx="7713108" cy="2215991"/>
          </a:xfrm>
          <a:prstGeom prst="rect">
            <a:avLst/>
          </a:prstGeom>
          <a:noFill/>
        </p:spPr>
        <p:txBody>
          <a:bodyPr wrap="square" rtlCol="0">
            <a:spAutoFit/>
          </a:bodyPr>
          <a:lstStyle/>
          <a:p>
            <a:pPr algn="ctr"/>
            <a:r>
              <a:rPr lang="en-US" sz="3200" b="1">
                <a:solidFill>
                  <a:srgbClr val="FF0000"/>
                </a:solidFill>
              </a:rPr>
              <a:t>Your turn to play Match My Set!</a:t>
            </a:r>
          </a:p>
          <a:p>
            <a:pPr algn="ctr"/>
            <a:endParaRPr lang="en-US" sz="1100" b="1">
              <a:solidFill>
                <a:srgbClr val="FF0000"/>
              </a:solidFill>
            </a:endParaRPr>
          </a:p>
          <a:p>
            <a:pPr algn="ctr"/>
            <a:endParaRPr lang="en-US" sz="2000" b="1">
              <a:solidFill>
                <a:srgbClr val="FF0000"/>
              </a:solidFill>
            </a:endParaRPr>
          </a:p>
          <a:p>
            <a:pPr algn="ctr"/>
            <a:r>
              <a:rPr lang="en-US" b="1"/>
              <a:t>You will work with a partner.  One of you will roll the die and make the first set with the cubes.  Then, the other will make a set of pennies that has the same number of pennies as cubes.  When you have made your sets, count each of them to make sure they are the same!  The next time, you can switch.</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40" name="Picture 8" descr="http://worldartsme.com/images/excited-dog-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8" y="4648200"/>
            <a:ext cx="2026950" cy="1931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orldartsme.com/images/excited-dog-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74794" y="4648199"/>
            <a:ext cx="2045184" cy="19315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048409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6387" y="240507"/>
            <a:ext cx="8531226" cy="449262"/>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 name="Picture 2">
            <a:extLst>
              <a:ext uri="{FF2B5EF4-FFF2-40B4-BE49-F238E27FC236}">
                <a16:creationId xmlns:a16="http://schemas.microsoft.com/office/drawing/2014/main" id="{63F6333A-2688-4F8E-A4DE-6F77FF91F949}"/>
              </a:ext>
            </a:extLst>
          </p:cNvPr>
          <p:cNvPicPr>
            <a:picLocks noChangeAspect="1"/>
          </p:cNvPicPr>
          <p:nvPr/>
        </p:nvPicPr>
        <p:blipFill>
          <a:blip r:embed="rId4"/>
          <a:stretch>
            <a:fillRect/>
          </a:stretch>
        </p:blipFill>
        <p:spPr>
          <a:xfrm>
            <a:off x="1770459" y="689769"/>
            <a:ext cx="5603081" cy="5927724"/>
          </a:xfrm>
          <a:prstGeom prst="rect">
            <a:avLst/>
          </a:prstGeom>
        </p:spPr>
      </p:pic>
    </p:spTree>
    <p:extLst>
      <p:ext uri="{BB962C8B-B14F-4D97-AF65-F5344CB8AC3E}">
        <p14:creationId xmlns:p14="http://schemas.microsoft.com/office/powerpoint/2010/main" val="8702383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6387" y="240507"/>
            <a:ext cx="8531226" cy="449262"/>
          </a:xfrm>
          <a:prstGeom prst="rect">
            <a:avLst/>
          </a:prstGeom>
        </p:spPr>
      </p:pic>
      <p:pic>
        <p:nvPicPr>
          <p:cNvPr id="3" name="Picture 2"/>
          <p:cNvPicPr>
            <a:picLocks noChangeAspect="1"/>
          </p:cNvPicPr>
          <p:nvPr/>
        </p:nvPicPr>
        <p:blipFill>
          <a:blip r:embed="rId4"/>
          <a:stretch>
            <a:fillRect/>
          </a:stretch>
        </p:blipFill>
        <p:spPr>
          <a:xfrm>
            <a:off x="1948930" y="689769"/>
            <a:ext cx="5246139" cy="5927724"/>
          </a:xfrm>
          <a:prstGeom prst="rect">
            <a:avLst/>
          </a:prstGeom>
        </p:spPr>
      </p:pic>
    </p:spTree>
    <p:extLst>
      <p:ext uri="{BB962C8B-B14F-4D97-AF65-F5344CB8AC3E}">
        <p14:creationId xmlns:p14="http://schemas.microsoft.com/office/powerpoint/2010/main" val="38830478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681734" y="1066800"/>
            <a:ext cx="3780134" cy="3689168"/>
          </a:xfrm>
          <a:prstGeom prst="rect">
            <a:avLst/>
          </a:prstGeom>
        </p:spPr>
      </p:pic>
      <p:pic>
        <p:nvPicPr>
          <p:cNvPr id="1028" name="Picture 4"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7525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703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23</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identify and make a set that has 1</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more.</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392862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3</a:t>
            </a:r>
          </a:p>
        </p:txBody>
      </p:sp>
    </p:spTree>
    <p:extLst>
      <p:ext uri="{BB962C8B-B14F-4D97-AF65-F5344CB8AC3E}">
        <p14:creationId xmlns:p14="http://schemas.microsoft.com/office/powerpoint/2010/main" val="61257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9</a:t>
            </a:r>
          </a:p>
        </p:txBody>
      </p:sp>
    </p:spTree>
    <p:extLst>
      <p:ext uri="{BB962C8B-B14F-4D97-AF65-F5344CB8AC3E}">
        <p14:creationId xmlns:p14="http://schemas.microsoft.com/office/powerpoint/2010/main" val="17208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352800" y="2438400"/>
          <a:ext cx="2743200" cy="255972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435935466"/>
                    </a:ext>
                  </a:extLst>
                </a:gridCol>
                <a:gridCol w="685800">
                  <a:extLst>
                    <a:ext uri="{9D8B030D-6E8A-4147-A177-3AD203B41FA5}">
                      <a16:colId xmlns:a16="http://schemas.microsoft.com/office/drawing/2014/main" val="2224798126"/>
                    </a:ext>
                  </a:extLst>
                </a:gridCol>
                <a:gridCol w="685800">
                  <a:extLst>
                    <a:ext uri="{9D8B030D-6E8A-4147-A177-3AD203B41FA5}">
                      <a16:colId xmlns:a16="http://schemas.microsoft.com/office/drawing/2014/main" val="3293854116"/>
                    </a:ext>
                  </a:extLst>
                </a:gridCol>
                <a:gridCol w="685800">
                  <a:extLst>
                    <a:ext uri="{9D8B030D-6E8A-4147-A177-3AD203B41FA5}">
                      <a16:colId xmlns:a16="http://schemas.microsoft.com/office/drawing/2014/main" val="1818159396"/>
                    </a:ext>
                  </a:extLst>
                </a:gridCol>
              </a:tblGrid>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9864926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16596910"/>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8382626"/>
                  </a:ext>
                </a:extLst>
              </a:tr>
              <a:tr h="639930">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59363295"/>
                  </a:ext>
                </a:extLst>
              </a:tr>
            </a:tbl>
          </a:graphicData>
        </a:graphic>
      </p:graphicFrame>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39" name="TextBox 38"/>
          <p:cNvSpPr txBox="1"/>
          <p:nvPr/>
        </p:nvSpPr>
        <p:spPr>
          <a:xfrm>
            <a:off x="1030852" y="817843"/>
            <a:ext cx="7082295" cy="1200329"/>
          </a:xfrm>
          <a:prstGeom prst="rect">
            <a:avLst/>
          </a:prstGeom>
          <a:noFill/>
        </p:spPr>
        <p:txBody>
          <a:bodyPr wrap="square" rtlCol="0">
            <a:spAutoFit/>
          </a:bodyPr>
          <a:lstStyle/>
          <a:p>
            <a:pPr algn="ctr"/>
            <a:r>
              <a:rPr lang="en-US" sz="2400" b="1">
                <a:solidFill>
                  <a:srgbClr val="0000FF"/>
                </a:solidFill>
              </a:rPr>
              <a:t>Look at my square again.  Will this blue square fit inside my bigger square?  Do you think 5 of them will fit?  Let’s try it!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7027296" y="2433706"/>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3362"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1927"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60043" y="30480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07548"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60043"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7594" y="3168183"/>
            <a:ext cx="2148306" cy="1200329"/>
          </a:xfrm>
          <a:prstGeom prst="rect">
            <a:avLst/>
          </a:prstGeom>
          <a:noFill/>
        </p:spPr>
        <p:txBody>
          <a:bodyPr wrap="square" rtlCol="0">
            <a:spAutoFit/>
          </a:bodyPr>
          <a:lstStyle/>
          <a:p>
            <a:pPr algn="ctr"/>
            <a:r>
              <a:rPr lang="en-US" sz="2400" b="1">
                <a:solidFill>
                  <a:srgbClr val="FF0000"/>
                </a:solidFill>
              </a:rPr>
              <a:t>Is there enough room for 1 more?</a:t>
            </a:r>
          </a:p>
        </p:txBody>
      </p:sp>
      <p:pic>
        <p:nvPicPr>
          <p:cNvPr id="15" name="Picture 2" descr="http://www.clker.com/cliparts/i/v/w/Q/G/X/standing-kid-cartoon-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33" y="3048000"/>
            <a:ext cx="1862486" cy="34260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429146">
            <a:off x="1161212" y="4460944"/>
            <a:ext cx="686406" cy="600164"/>
          </a:xfrm>
          <a:prstGeom prst="rect">
            <a:avLst/>
          </a:prstGeom>
          <a:noFill/>
        </p:spPr>
        <p:txBody>
          <a:bodyPr wrap="none" rtlCol="0">
            <a:spAutoFit/>
          </a:bodyPr>
          <a:lstStyle/>
          <a:p>
            <a:pPr algn="ctr"/>
            <a:r>
              <a:rPr lang="en-US" sz="1100" b="1">
                <a:latin typeface="Kristen ITC" panose="03050502040202030202" pitchFamily="66" charset="0"/>
              </a:rPr>
              <a:t>MATH</a:t>
            </a:r>
          </a:p>
          <a:p>
            <a:pPr algn="ctr"/>
            <a:r>
              <a:rPr lang="en-US" sz="1100" b="1">
                <a:latin typeface="Kristen ITC" panose="03050502040202030202" pitchFamily="66" charset="0"/>
              </a:rPr>
              <a:t>IS</a:t>
            </a:r>
          </a:p>
          <a:p>
            <a:pPr algn="ctr"/>
            <a:r>
              <a:rPr lang="en-US" sz="1100" b="1">
                <a:latin typeface="Kristen ITC" panose="03050502040202030202" pitchFamily="66" charset="0"/>
              </a:rPr>
              <a:t>FUN!</a:t>
            </a:r>
            <a:endParaRPr lang="en-US" sz="1200" b="1">
              <a:latin typeface="Kristen ITC" panose="03050502040202030202" pitchFamily="66" charset="0"/>
            </a:endParaRPr>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570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5</a:t>
            </a:r>
          </a:p>
        </p:txBody>
      </p:sp>
    </p:spTree>
    <p:extLst>
      <p:ext uri="{BB962C8B-B14F-4D97-AF65-F5344CB8AC3E}">
        <p14:creationId xmlns:p14="http://schemas.microsoft.com/office/powerpoint/2010/main" val="148273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7</a:t>
            </a:r>
          </a:p>
        </p:txBody>
      </p:sp>
    </p:spTree>
    <p:extLst>
      <p:ext uri="{BB962C8B-B14F-4D97-AF65-F5344CB8AC3E}">
        <p14:creationId xmlns:p14="http://schemas.microsoft.com/office/powerpoint/2010/main" val="29599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5854" y="1877041"/>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63251" y="2287224"/>
            <a:ext cx="756938" cy="1446550"/>
          </a:xfrm>
          <a:prstGeom prst="rect">
            <a:avLst/>
          </a:prstGeom>
          <a:noFill/>
        </p:spPr>
        <p:txBody>
          <a:bodyPr wrap="none" rtlCol="0">
            <a:spAutoFit/>
          </a:bodyPr>
          <a:lstStyle/>
          <a:p>
            <a:r>
              <a:rPr lang="en-US" sz="8800" b="1"/>
              <a:t>8</a:t>
            </a:r>
          </a:p>
        </p:txBody>
      </p:sp>
    </p:spTree>
    <p:extLst>
      <p:ext uri="{BB962C8B-B14F-4D97-AF65-F5344CB8AC3E}">
        <p14:creationId xmlns:p14="http://schemas.microsoft.com/office/powerpoint/2010/main" val="37471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1</a:t>
            </a:r>
          </a:p>
        </p:txBody>
      </p:sp>
    </p:spTree>
    <p:extLst>
      <p:ext uri="{BB962C8B-B14F-4D97-AF65-F5344CB8AC3E}">
        <p14:creationId xmlns:p14="http://schemas.microsoft.com/office/powerpoint/2010/main" val="37779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4</a:t>
            </a:r>
          </a:p>
        </p:txBody>
      </p:sp>
    </p:spTree>
    <p:extLst>
      <p:ext uri="{BB962C8B-B14F-4D97-AF65-F5344CB8AC3E}">
        <p14:creationId xmlns:p14="http://schemas.microsoft.com/office/powerpoint/2010/main" val="33712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more.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6</a:t>
            </a:r>
          </a:p>
        </p:txBody>
      </p:sp>
    </p:spTree>
    <p:extLst>
      <p:ext uri="{BB962C8B-B14F-4D97-AF65-F5344CB8AC3E}">
        <p14:creationId xmlns:p14="http://schemas.microsoft.com/office/powerpoint/2010/main" val="390681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Roll and Say 1 More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505145" y="1159698"/>
            <a:ext cx="6133705" cy="1015663"/>
          </a:xfrm>
          <a:prstGeom prst="rect">
            <a:avLst/>
          </a:prstGeom>
          <a:noFill/>
        </p:spPr>
        <p:txBody>
          <a:bodyPr wrap="square" rtlCol="0">
            <a:spAutoFit/>
          </a:bodyPr>
          <a:lstStyle/>
          <a:p>
            <a:pPr algn="ctr"/>
            <a:r>
              <a:rPr lang="en-US" sz="2000" b="1">
                <a:solidFill>
                  <a:srgbClr val="0000CC"/>
                </a:solidFill>
              </a:rPr>
              <a:t>Roll the dice and count the dots.  Make a 1 more statement.  For example, if you roll a 5, you would say:  5.  1 more is 6.</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pic>
        <p:nvPicPr>
          <p:cNvPr id="148482" name="Picture 2" descr="https://encrypted-tbn3.gstatic.com/images?q=tbn:ANd9GcT2ItDMy6FwvAYDKn5ICXvnJn350xruKH6KF1YLu661YfbKHCTq9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26" y="2685368"/>
            <a:ext cx="2650573" cy="3663619"/>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https://upload.wikimedia.org/wikipedia/commons/thumb/8/82/Dice.svg/2000px-Dic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0173" y="5482210"/>
            <a:ext cx="1218677" cy="914008"/>
          </a:xfrm>
          <a:prstGeom prst="rect">
            <a:avLst/>
          </a:prstGeom>
          <a:noFill/>
          <a:extLst>
            <a:ext uri="{909E8E84-426E-40DD-AFC4-6F175D3DCCD1}">
              <a14:hiddenFill xmlns:a14="http://schemas.microsoft.com/office/drawing/2010/main">
                <a:solidFill>
                  <a:srgbClr val="FFFFFF"/>
                </a:solidFill>
              </a14:hiddenFill>
            </a:ext>
          </a:extLst>
        </p:spPr>
      </p:pic>
      <p:pic>
        <p:nvPicPr>
          <p:cNvPr id="148486" name="Picture 6" descr="https://upload.wikimedia.org/wikipedia/commons/thumb/7/7f/Speech_bubble.svg/1280px-Speech_bubbl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0177" y="2266522"/>
            <a:ext cx="2852223" cy="2148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6183" y="2921138"/>
            <a:ext cx="2172133" cy="461665"/>
          </a:xfrm>
          <a:prstGeom prst="rect">
            <a:avLst/>
          </a:prstGeom>
          <a:noFill/>
        </p:spPr>
        <p:txBody>
          <a:bodyPr wrap="none" rtlCol="0">
            <a:spAutoFit/>
          </a:bodyPr>
          <a:lstStyle/>
          <a:p>
            <a:pPr algn="ctr"/>
            <a:r>
              <a:rPr lang="en-US" sz="2400" b="1"/>
              <a:t>5.  1 more is 6.  </a:t>
            </a:r>
          </a:p>
        </p:txBody>
      </p:sp>
    </p:spTree>
    <p:extLst>
      <p:ext uri="{BB962C8B-B14F-4D97-AF65-F5344CB8AC3E}">
        <p14:creationId xmlns:p14="http://schemas.microsoft.com/office/powerpoint/2010/main" val="9147033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4" name="TextBox 3"/>
          <p:cNvSpPr txBox="1"/>
          <p:nvPr/>
        </p:nvSpPr>
        <p:spPr>
          <a:xfrm>
            <a:off x="2667000" y="2814641"/>
            <a:ext cx="4004109" cy="830997"/>
          </a:xfrm>
          <a:prstGeom prst="rect">
            <a:avLst/>
          </a:prstGeom>
          <a:noFill/>
        </p:spPr>
        <p:txBody>
          <a:bodyPr wrap="none" rtlCol="0">
            <a:spAutoFit/>
          </a:bodyPr>
          <a:lstStyle/>
          <a:p>
            <a:pPr algn="ctr"/>
            <a:r>
              <a:rPr lang="en-US" sz="4800" b="1"/>
              <a:t>3.  1 more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378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4" name="TextBox 3"/>
          <p:cNvSpPr txBox="1"/>
          <p:nvPr/>
        </p:nvSpPr>
        <p:spPr>
          <a:xfrm>
            <a:off x="2667000" y="2814641"/>
            <a:ext cx="4004109" cy="830997"/>
          </a:xfrm>
          <a:prstGeom prst="rect">
            <a:avLst/>
          </a:prstGeom>
          <a:noFill/>
        </p:spPr>
        <p:txBody>
          <a:bodyPr wrap="none" rtlCol="0">
            <a:spAutoFit/>
          </a:bodyPr>
          <a:lstStyle/>
          <a:p>
            <a:pPr algn="ctr"/>
            <a:r>
              <a:rPr lang="en-US" sz="4800" b="1"/>
              <a:t>4.  1 more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41369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4" name="TextBox 3"/>
          <p:cNvSpPr txBox="1"/>
          <p:nvPr/>
        </p:nvSpPr>
        <p:spPr>
          <a:xfrm>
            <a:off x="2667000" y="2814641"/>
            <a:ext cx="4004109" cy="830997"/>
          </a:xfrm>
          <a:prstGeom prst="rect">
            <a:avLst/>
          </a:prstGeom>
          <a:noFill/>
        </p:spPr>
        <p:txBody>
          <a:bodyPr wrap="none" rtlCol="0">
            <a:spAutoFit/>
          </a:bodyPr>
          <a:lstStyle/>
          <a:p>
            <a:pPr algn="ctr"/>
            <a:r>
              <a:rPr lang="en-US" sz="4800" b="1"/>
              <a:t>7.  1 more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16481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01633382"/>
              </p:ext>
            </p:extLst>
          </p:nvPr>
        </p:nvGraphicFramePr>
        <p:xfrm>
          <a:off x="3352800" y="2438400"/>
          <a:ext cx="2743200" cy="2460232"/>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435935466"/>
                    </a:ext>
                  </a:extLst>
                </a:gridCol>
                <a:gridCol w="685800">
                  <a:extLst>
                    <a:ext uri="{9D8B030D-6E8A-4147-A177-3AD203B41FA5}">
                      <a16:colId xmlns:a16="http://schemas.microsoft.com/office/drawing/2014/main" val="2224798126"/>
                    </a:ext>
                  </a:extLst>
                </a:gridCol>
                <a:gridCol w="685800">
                  <a:extLst>
                    <a:ext uri="{9D8B030D-6E8A-4147-A177-3AD203B41FA5}">
                      <a16:colId xmlns:a16="http://schemas.microsoft.com/office/drawing/2014/main" val="3293854116"/>
                    </a:ext>
                  </a:extLst>
                </a:gridCol>
                <a:gridCol w="685800">
                  <a:extLst>
                    <a:ext uri="{9D8B030D-6E8A-4147-A177-3AD203B41FA5}">
                      <a16:colId xmlns:a16="http://schemas.microsoft.com/office/drawing/2014/main" val="1818159396"/>
                    </a:ext>
                  </a:extLst>
                </a:gridCol>
              </a:tblGrid>
              <a:tr h="615058">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98649266"/>
                  </a:ext>
                </a:extLst>
              </a:tr>
              <a:tr h="615058">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16596910"/>
                  </a:ext>
                </a:extLst>
              </a:tr>
              <a:tr h="615058">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8382626"/>
                  </a:ext>
                </a:extLst>
              </a:tr>
              <a:tr h="615058">
                <a:tc>
                  <a:txBody>
                    <a:bodyPr/>
                    <a:lstStyle/>
                    <a:p>
                      <a:endParaRPr lang="en-US"/>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59363295"/>
                  </a:ext>
                </a:extLst>
              </a:tr>
            </a:tbl>
          </a:graphicData>
        </a:graphic>
      </p:graphicFrame>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39" name="TextBox 38"/>
          <p:cNvSpPr txBox="1"/>
          <p:nvPr/>
        </p:nvSpPr>
        <p:spPr>
          <a:xfrm>
            <a:off x="1504415" y="854290"/>
            <a:ext cx="6437893" cy="1200329"/>
          </a:xfrm>
          <a:prstGeom prst="rect">
            <a:avLst/>
          </a:prstGeom>
          <a:noFill/>
        </p:spPr>
        <p:txBody>
          <a:bodyPr wrap="square" rtlCol="0">
            <a:spAutoFit/>
          </a:bodyPr>
          <a:lstStyle/>
          <a:p>
            <a:pPr algn="ctr"/>
            <a:r>
              <a:rPr lang="en-US" sz="2400" b="1">
                <a:solidFill>
                  <a:srgbClr val="0000FF"/>
                </a:solidFill>
              </a:rPr>
              <a:t>Take out your paper squares and see how many will fit on your larger square.  Then, I will finish mine and compare it to yours!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4723362"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1927"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60043" y="30480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07548"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60043" y="24384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7594" y="3168183"/>
            <a:ext cx="2148306" cy="1200329"/>
          </a:xfrm>
          <a:prstGeom prst="rect">
            <a:avLst/>
          </a:prstGeom>
          <a:noFill/>
        </p:spPr>
        <p:txBody>
          <a:bodyPr wrap="square" rtlCol="0">
            <a:spAutoFit/>
          </a:bodyPr>
          <a:lstStyle/>
          <a:p>
            <a:pPr algn="ctr"/>
            <a:r>
              <a:rPr lang="en-US" sz="2400" b="1">
                <a:solidFill>
                  <a:srgbClr val="FF0000"/>
                </a:solidFill>
              </a:rPr>
              <a:t>Did the same number fit on my square?</a:t>
            </a:r>
          </a:p>
        </p:txBody>
      </p:sp>
      <p:sp>
        <p:nvSpPr>
          <p:cNvPr id="15" name="TextBox 14"/>
          <p:cNvSpPr txBox="1"/>
          <p:nvPr/>
        </p:nvSpPr>
        <p:spPr>
          <a:xfrm rot="21062025">
            <a:off x="212777" y="361937"/>
            <a:ext cx="1725922" cy="523220"/>
          </a:xfrm>
          <a:prstGeom prst="rect">
            <a:avLst/>
          </a:prstGeom>
          <a:noFill/>
        </p:spPr>
        <p:txBody>
          <a:bodyPr wrap="none" rtlCol="0">
            <a:spAutoFit/>
          </a:bodyPr>
          <a:lstStyle/>
          <a:p>
            <a:r>
              <a:rPr lang="en-US" sz="2800" b="1">
                <a:solidFill>
                  <a:srgbClr val="FF0000"/>
                </a:solidFill>
              </a:rPr>
              <a:t>Your Turn!</a:t>
            </a:r>
          </a:p>
        </p:txBody>
      </p:sp>
      <p:sp>
        <p:nvSpPr>
          <p:cNvPr id="16" name="Rectangle 15"/>
          <p:cNvSpPr/>
          <p:nvPr/>
        </p:nvSpPr>
        <p:spPr>
          <a:xfrm>
            <a:off x="4028946" y="30480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19096" y="3052338"/>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96531" y="304800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60043" y="3668516"/>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60043" y="4289032"/>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28946" y="3666276"/>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18575" y="3666276"/>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07547" y="3666276"/>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28946" y="4285719"/>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05092" y="4285719"/>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96530" y="4293370"/>
            <a:ext cx="668903" cy="609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http://www.clker.com/cliparts/i/v/w/Q/G/X/standing-kid-cartoon-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33" y="3048000"/>
            <a:ext cx="1862486" cy="3426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429146">
            <a:off x="1161212" y="4460944"/>
            <a:ext cx="686406" cy="600164"/>
          </a:xfrm>
          <a:prstGeom prst="rect">
            <a:avLst/>
          </a:prstGeom>
          <a:noFill/>
        </p:spPr>
        <p:txBody>
          <a:bodyPr wrap="none" rtlCol="0">
            <a:spAutoFit/>
          </a:bodyPr>
          <a:lstStyle/>
          <a:p>
            <a:pPr algn="ctr"/>
            <a:r>
              <a:rPr lang="en-US" sz="1100" b="1">
                <a:latin typeface="Kristen ITC" panose="03050502040202030202" pitchFamily="66" charset="0"/>
              </a:rPr>
              <a:t>MATH</a:t>
            </a:r>
          </a:p>
          <a:p>
            <a:pPr algn="ctr"/>
            <a:r>
              <a:rPr lang="en-US" sz="1100" b="1">
                <a:latin typeface="Kristen ITC" panose="03050502040202030202" pitchFamily="66" charset="0"/>
              </a:rPr>
              <a:t>IS</a:t>
            </a:r>
          </a:p>
          <a:p>
            <a:pPr algn="ctr"/>
            <a:r>
              <a:rPr lang="en-US" sz="1100" b="1">
                <a:latin typeface="Kristen ITC" panose="03050502040202030202" pitchFamily="66" charset="0"/>
              </a:rPr>
              <a:t>FUN!</a:t>
            </a:r>
            <a:endParaRPr lang="en-US" sz="1200" b="1">
              <a:latin typeface="Kristen ITC" panose="03050502040202030202" pitchFamily="66" charset="0"/>
            </a:endParaRPr>
          </a:p>
        </p:txBody>
      </p:sp>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057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par>
                          <p:cTn id="47" fill="hold">
                            <p:stCondLst>
                              <p:cond delay="0"/>
                            </p:stCondLst>
                            <p:childTnLst>
                              <p:par>
                                <p:cTn id="48" presetID="26" presetClass="entr" presetSubtype="0"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sp>
        <p:nvSpPr>
          <p:cNvPr id="4" name="TextBox 3"/>
          <p:cNvSpPr txBox="1"/>
          <p:nvPr/>
        </p:nvSpPr>
        <p:spPr>
          <a:xfrm>
            <a:off x="2667000" y="2814641"/>
            <a:ext cx="4004109" cy="830997"/>
          </a:xfrm>
          <a:prstGeom prst="rect">
            <a:avLst/>
          </a:prstGeom>
          <a:noFill/>
        </p:spPr>
        <p:txBody>
          <a:bodyPr wrap="none" rtlCol="0">
            <a:spAutoFit/>
          </a:bodyPr>
          <a:lstStyle/>
          <a:p>
            <a:pPr algn="ctr"/>
            <a:r>
              <a:rPr lang="en-US" sz="4800" b="1"/>
              <a:t>9.  1 more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24513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23</a:t>
            </a:r>
          </a:p>
          <a:p>
            <a:pPr algn="ctr"/>
            <a:r>
              <a:rPr lang="en-US" sz="1400"/>
              <a:t>Fluency</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24133" y="2296920"/>
            <a:ext cx="4695730" cy="1200329"/>
          </a:xfrm>
          <a:prstGeom prst="rect">
            <a:avLst/>
          </a:prstGeom>
          <a:noFill/>
        </p:spPr>
        <p:txBody>
          <a:bodyPr wrap="square" rtlCol="0">
            <a:spAutoFit/>
          </a:bodyPr>
          <a:lstStyle/>
          <a:p>
            <a:pPr algn="ctr"/>
            <a:r>
              <a:rPr lang="en-US" sz="3600" b="1">
                <a:solidFill>
                  <a:srgbClr val="0000CC"/>
                </a:solidFill>
              </a:rPr>
              <a:t>Now, try some with your partner!</a:t>
            </a:r>
          </a:p>
        </p:txBody>
      </p:sp>
    </p:spTree>
    <p:extLst>
      <p:ext uri="{BB962C8B-B14F-4D97-AF65-F5344CB8AC3E}">
        <p14:creationId xmlns:p14="http://schemas.microsoft.com/office/powerpoint/2010/main" val="24394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23</a:t>
            </a:r>
          </a:p>
        </p:txBody>
      </p:sp>
      <p:sp>
        <p:nvSpPr>
          <p:cNvPr id="11" name="Rounded Rectangle 10"/>
          <p:cNvSpPr/>
          <p:nvPr/>
        </p:nvSpPr>
        <p:spPr>
          <a:xfrm>
            <a:off x="152400" y="228600"/>
            <a:ext cx="8763000" cy="6400800"/>
          </a:xfrm>
          <a:prstGeom prst="round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81281" y="1110496"/>
            <a:ext cx="7694849" cy="1785104"/>
          </a:xfrm>
          <a:prstGeom prst="rect">
            <a:avLst/>
          </a:prstGeom>
          <a:noFill/>
        </p:spPr>
        <p:txBody>
          <a:bodyPr wrap="square" rtlCol="0">
            <a:spAutoFit/>
          </a:bodyPr>
          <a:lstStyle/>
          <a:p>
            <a:pPr algn="ctr"/>
            <a:r>
              <a:rPr lang="en-US" sz="2200" b="1"/>
              <a:t>Draw 9 birds.  Draw enough worms so that each bird gets one, but also draw 1 extra worm for a snack for later.  Use your ruler to match each bird to its worm.  How many birds are there?  Write the number.  How many worms are there?  Write the number.  Show your picture to a friend.</a:t>
            </a:r>
            <a:endParaRPr lang="en-US" sz="2200" b="1">
              <a:solidFill>
                <a:srgbClr val="FF0000"/>
              </a:solidFill>
            </a:endParaRPr>
          </a:p>
        </p:txBody>
      </p:sp>
      <p:pic>
        <p:nvPicPr>
          <p:cNvPr id="45058" name="Picture 2" descr="http://content.mycutegraphics.com/graphics/bird/bird-eating-wor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5835" y="3728858"/>
            <a:ext cx="2821687" cy="290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5198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23</a:t>
            </a:r>
          </a:p>
        </p:txBody>
      </p:sp>
      <p:sp>
        <p:nvSpPr>
          <p:cNvPr id="39" name="TextBox 38"/>
          <p:cNvSpPr txBox="1"/>
          <p:nvPr/>
        </p:nvSpPr>
        <p:spPr>
          <a:xfrm>
            <a:off x="897492" y="914400"/>
            <a:ext cx="7349015" cy="1169551"/>
          </a:xfrm>
          <a:prstGeom prst="rect">
            <a:avLst/>
          </a:prstGeom>
          <a:noFill/>
        </p:spPr>
        <p:txBody>
          <a:bodyPr wrap="square" rtlCol="0">
            <a:spAutoFit/>
          </a:bodyPr>
          <a:lstStyle/>
          <a:p>
            <a:pPr algn="ctr"/>
            <a:r>
              <a:rPr lang="en-US" sz="3200" b="1">
                <a:solidFill>
                  <a:srgbClr val="FF0000"/>
                </a:solidFill>
              </a:rPr>
              <a:t>Let’s play another game today!</a:t>
            </a:r>
          </a:p>
          <a:p>
            <a:pPr algn="ctr"/>
            <a:endParaRPr lang="en-US" sz="2000" b="1">
              <a:solidFill>
                <a:srgbClr val="FF0000"/>
              </a:solidFill>
            </a:endParaRPr>
          </a:p>
          <a:p>
            <a:pPr algn="ctr"/>
            <a:r>
              <a:rPr lang="en-US" b="1"/>
              <a:t>Let me show you how it works!  Let’s roll a die! (click mouse)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24763" y="2064970"/>
            <a:ext cx="6561655" cy="830997"/>
          </a:xfrm>
          <a:prstGeom prst="rect">
            <a:avLst/>
          </a:prstGeom>
          <a:noFill/>
        </p:spPr>
        <p:txBody>
          <a:bodyPr wrap="square" rtlCol="0">
            <a:spAutoFit/>
          </a:bodyPr>
          <a:lstStyle/>
          <a:p>
            <a:pPr algn="ctr"/>
            <a:r>
              <a:rPr lang="en-US" sz="1600" b="1"/>
              <a:t>What number do you see?  I will draw a set of 8 triangles.  Now, I need to draw a set of squares that has 1 more than my set of triangles.  How many should I draw?  “8.  1 more is ___.”</a:t>
            </a:r>
          </a:p>
        </p:txBody>
      </p:sp>
      <p:pic>
        <p:nvPicPr>
          <p:cNvPr id="47106" name="Picture 2" descr="http://www.gatheringground.com/images/DICE-Opaque-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846" y="5071932"/>
            <a:ext cx="1107554" cy="1201152"/>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clipartfreecollection.com/cliparts/trampoline-clip-art/cliparti1_trampoline-clip-art_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962400"/>
            <a:ext cx="1996255" cy="2514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clipartfreecollection.com/cliparts/trampoline-clip-art/cliparti1_trampoline-clip-art_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3962400"/>
            <a:ext cx="2001453" cy="25149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699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ipe(down)">
                                      <p:cBhvr>
                                        <p:cTn id="7" dur="580">
                                          <p:stCondLst>
                                            <p:cond delay="0"/>
                                          </p:stCondLst>
                                        </p:cTn>
                                        <p:tgtEl>
                                          <p:spTgt spid="47106"/>
                                        </p:tgtEl>
                                      </p:cBhvr>
                                    </p:animEffect>
                                    <p:anim calcmode="lin" valueType="num">
                                      <p:cBhvr>
                                        <p:cTn id="8" dur="1822" tmFilter="0,0; 0.14,0.36; 0.43,0.73; 0.71,0.91; 1.0,1.0">
                                          <p:stCondLst>
                                            <p:cond delay="0"/>
                                          </p:stCondLst>
                                        </p:cTn>
                                        <p:tgtEl>
                                          <p:spTgt spid="471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1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1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1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106"/>
                                        </p:tgtEl>
                                        <p:attrNameLst>
                                          <p:attrName>ppt_y</p:attrName>
                                        </p:attrNameLst>
                                      </p:cBhvr>
                                      <p:tavLst>
                                        <p:tav tm="0" fmla="#ppt_y-sin(pi*$)/81">
                                          <p:val>
                                            <p:fltVal val="0"/>
                                          </p:val>
                                        </p:tav>
                                        <p:tav tm="100000">
                                          <p:val>
                                            <p:fltVal val="1"/>
                                          </p:val>
                                        </p:tav>
                                      </p:tavLst>
                                    </p:anim>
                                    <p:animScale>
                                      <p:cBhvr>
                                        <p:cTn id="13" dur="26">
                                          <p:stCondLst>
                                            <p:cond delay="650"/>
                                          </p:stCondLst>
                                        </p:cTn>
                                        <p:tgtEl>
                                          <p:spTgt spid="47106"/>
                                        </p:tgtEl>
                                      </p:cBhvr>
                                      <p:to x="100000" y="60000"/>
                                    </p:animScale>
                                    <p:animScale>
                                      <p:cBhvr>
                                        <p:cTn id="14" dur="166" decel="50000">
                                          <p:stCondLst>
                                            <p:cond delay="676"/>
                                          </p:stCondLst>
                                        </p:cTn>
                                        <p:tgtEl>
                                          <p:spTgt spid="47106"/>
                                        </p:tgtEl>
                                      </p:cBhvr>
                                      <p:to x="100000" y="100000"/>
                                    </p:animScale>
                                    <p:animScale>
                                      <p:cBhvr>
                                        <p:cTn id="15" dur="26">
                                          <p:stCondLst>
                                            <p:cond delay="1312"/>
                                          </p:stCondLst>
                                        </p:cTn>
                                        <p:tgtEl>
                                          <p:spTgt spid="47106"/>
                                        </p:tgtEl>
                                      </p:cBhvr>
                                      <p:to x="100000" y="80000"/>
                                    </p:animScale>
                                    <p:animScale>
                                      <p:cBhvr>
                                        <p:cTn id="16" dur="166" decel="50000">
                                          <p:stCondLst>
                                            <p:cond delay="1338"/>
                                          </p:stCondLst>
                                        </p:cTn>
                                        <p:tgtEl>
                                          <p:spTgt spid="47106"/>
                                        </p:tgtEl>
                                      </p:cBhvr>
                                      <p:to x="100000" y="100000"/>
                                    </p:animScale>
                                    <p:animScale>
                                      <p:cBhvr>
                                        <p:cTn id="17" dur="26">
                                          <p:stCondLst>
                                            <p:cond delay="1642"/>
                                          </p:stCondLst>
                                        </p:cTn>
                                        <p:tgtEl>
                                          <p:spTgt spid="47106"/>
                                        </p:tgtEl>
                                      </p:cBhvr>
                                      <p:to x="100000" y="90000"/>
                                    </p:animScale>
                                    <p:animScale>
                                      <p:cBhvr>
                                        <p:cTn id="18" dur="166" decel="50000">
                                          <p:stCondLst>
                                            <p:cond delay="1668"/>
                                          </p:stCondLst>
                                        </p:cTn>
                                        <p:tgtEl>
                                          <p:spTgt spid="47106"/>
                                        </p:tgtEl>
                                      </p:cBhvr>
                                      <p:to x="100000" y="100000"/>
                                    </p:animScale>
                                    <p:animScale>
                                      <p:cBhvr>
                                        <p:cTn id="19" dur="26">
                                          <p:stCondLst>
                                            <p:cond delay="1808"/>
                                          </p:stCondLst>
                                        </p:cTn>
                                        <p:tgtEl>
                                          <p:spTgt spid="47106"/>
                                        </p:tgtEl>
                                      </p:cBhvr>
                                      <p:to x="100000" y="95000"/>
                                    </p:animScale>
                                    <p:animScale>
                                      <p:cBhvr>
                                        <p:cTn id="20" dur="166" decel="50000">
                                          <p:stCondLst>
                                            <p:cond delay="1834"/>
                                          </p:stCondLst>
                                        </p:cTn>
                                        <p:tgtEl>
                                          <p:spTgt spid="47106"/>
                                        </p:tgtEl>
                                      </p:cBhvr>
                                      <p:to x="100000" y="100000"/>
                                    </p:animScale>
                                  </p:childTnLst>
                                </p:cTn>
                              </p:par>
                              <p:par>
                                <p:cTn id="21" presetID="8" presetClass="emph" presetSubtype="0" fill="hold" nodeType="withEffect">
                                  <p:stCondLst>
                                    <p:cond delay="0"/>
                                  </p:stCondLst>
                                  <p:childTnLst>
                                    <p:animRot by="21600000">
                                      <p:cBhvr>
                                        <p:cTn id="22" dur="2000" fill="hold"/>
                                        <p:tgtEl>
                                          <p:spTgt spid="47106"/>
                                        </p:tgtEl>
                                        <p:attrNameLst>
                                          <p:attrName>r</p:attrName>
                                        </p:attrNameLst>
                                      </p:cBhvr>
                                    </p:animRo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23</a:t>
            </a:r>
          </a:p>
        </p:txBody>
      </p:sp>
      <p:sp>
        <p:nvSpPr>
          <p:cNvPr id="39" name="TextBox 38"/>
          <p:cNvSpPr txBox="1"/>
          <p:nvPr/>
        </p:nvSpPr>
        <p:spPr>
          <a:xfrm>
            <a:off x="897492" y="914400"/>
            <a:ext cx="7349015" cy="1169551"/>
          </a:xfrm>
          <a:prstGeom prst="rect">
            <a:avLst/>
          </a:prstGeom>
          <a:noFill/>
        </p:spPr>
        <p:txBody>
          <a:bodyPr wrap="square" rtlCol="0">
            <a:spAutoFit/>
          </a:bodyPr>
          <a:lstStyle/>
          <a:p>
            <a:pPr algn="ctr"/>
            <a:r>
              <a:rPr lang="en-US" sz="3200" b="1">
                <a:solidFill>
                  <a:srgbClr val="FF0000"/>
                </a:solidFill>
              </a:rPr>
              <a:t>Let me show you again!</a:t>
            </a:r>
          </a:p>
          <a:p>
            <a:pPr algn="ctr"/>
            <a:endParaRPr lang="en-US" sz="2000" b="1">
              <a:solidFill>
                <a:srgbClr val="FF0000"/>
              </a:solidFill>
            </a:endParaRPr>
          </a:p>
          <a:p>
            <a:pPr algn="ctr"/>
            <a:r>
              <a:rPr lang="en-US" b="1"/>
              <a:t>Let’s roll a die! (click mouse)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24763" y="2064970"/>
            <a:ext cx="6561655" cy="830997"/>
          </a:xfrm>
          <a:prstGeom prst="rect">
            <a:avLst/>
          </a:prstGeom>
          <a:noFill/>
        </p:spPr>
        <p:txBody>
          <a:bodyPr wrap="square" rtlCol="0">
            <a:spAutoFit/>
          </a:bodyPr>
          <a:lstStyle/>
          <a:p>
            <a:pPr algn="ctr"/>
            <a:r>
              <a:rPr lang="en-US" sz="1600" b="1"/>
              <a:t>What number do you see?  I will draw a set of 3 rectangles.  Now, I need to draw a set of circles that has 1 more than my set of rectangles.  How many should I draw?  “3.  1 more is ___.”</a:t>
            </a:r>
          </a:p>
        </p:txBody>
      </p:sp>
      <p:pic>
        <p:nvPicPr>
          <p:cNvPr id="47108" name="Picture 4" descr="http://clipartfreecollection.com/cliparts/trampoline-clip-art/cliparti1_trampoline-clip-art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962400"/>
            <a:ext cx="1996255" cy="2514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clipartfreecollection.com/cliparts/trampoline-clip-art/cliparti1_trampoline-clip-art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0375" y="3962400"/>
            <a:ext cx="2001453" cy="2514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874101" y="4800600"/>
            <a:ext cx="1343025" cy="1423114"/>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8617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8" presetClass="emph" presetSubtype="0" fill="hold" nodeType="withEffect">
                                  <p:stCondLst>
                                    <p:cond delay="0"/>
                                  </p:stCondLst>
                                  <p:childTnLst>
                                    <p:animRot by="21600000">
                                      <p:cBhvr>
                                        <p:cTn id="22" dur="2000" fill="hold"/>
                                        <p:tgtEl>
                                          <p:spTgt spid="6"/>
                                        </p:tgtEl>
                                        <p:attrNameLst>
                                          <p:attrName>r</p:attrName>
                                        </p:attrNameLst>
                                      </p:cBhvr>
                                    </p:animRo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23</a:t>
            </a:r>
          </a:p>
        </p:txBody>
      </p:sp>
      <p:sp>
        <p:nvSpPr>
          <p:cNvPr id="39" name="TextBox 38"/>
          <p:cNvSpPr txBox="1"/>
          <p:nvPr/>
        </p:nvSpPr>
        <p:spPr>
          <a:xfrm>
            <a:off x="897492" y="914400"/>
            <a:ext cx="7349015" cy="584775"/>
          </a:xfrm>
          <a:prstGeom prst="rect">
            <a:avLst/>
          </a:prstGeom>
          <a:noFill/>
        </p:spPr>
        <p:txBody>
          <a:bodyPr wrap="square" rtlCol="0">
            <a:spAutoFit/>
          </a:bodyPr>
          <a:lstStyle/>
          <a:p>
            <a:pPr algn="ctr"/>
            <a:r>
              <a:rPr lang="en-US" sz="3200" b="1">
                <a:solidFill>
                  <a:srgbClr val="FF0000"/>
                </a:solidFill>
              </a:rPr>
              <a:t>Your turn!</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291171" y="1770936"/>
            <a:ext cx="6561655" cy="1323439"/>
          </a:xfrm>
          <a:prstGeom prst="rect">
            <a:avLst/>
          </a:prstGeom>
          <a:noFill/>
        </p:spPr>
        <p:txBody>
          <a:bodyPr wrap="square" rtlCol="0">
            <a:spAutoFit/>
          </a:bodyPr>
          <a:lstStyle/>
          <a:p>
            <a:pPr algn="ctr"/>
            <a:r>
              <a:rPr lang="en-US" sz="1600" b="1"/>
              <a:t>You will play the game with your partner.  One of you will roll the die and make the first set with the cubes, and then the other will make a set of pennies that has 1 more than the set of cubes.  After you have made your sets, count each of them again to make sure that the set of pennies has       1 more!  The next time, you can switch.</a:t>
            </a:r>
          </a:p>
        </p:txBody>
      </p:sp>
      <p:pic>
        <p:nvPicPr>
          <p:cNvPr id="47108" name="Picture 4" descr="http://clipartfreecollection.com/cliparts/trampoline-clip-art/cliparti1_trampoline-clip-art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962400"/>
            <a:ext cx="1996255" cy="2514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clipartfreecollection.com/cliparts/trampoline-clip-art/cliparti1_trampoline-clip-art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0375" y="3962400"/>
            <a:ext cx="2001453" cy="2514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0031494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5686" y="232570"/>
            <a:ext cx="8572627" cy="449262"/>
          </a:xfrm>
          <a:prstGeom prst="rect">
            <a:avLst/>
          </a:prstGeom>
        </p:spPr>
      </p:pic>
      <p:pic>
        <p:nvPicPr>
          <p:cNvPr id="2" name="Picture 1"/>
          <p:cNvPicPr>
            <a:picLocks noChangeAspect="1"/>
          </p:cNvPicPr>
          <p:nvPr/>
        </p:nvPicPr>
        <p:blipFill>
          <a:blip r:embed="rId4"/>
          <a:stretch>
            <a:fillRect/>
          </a:stretch>
        </p:blipFill>
        <p:spPr>
          <a:xfrm>
            <a:off x="763586" y="1300769"/>
            <a:ext cx="7616825" cy="4256461"/>
          </a:xfrm>
          <a:prstGeom prst="rect">
            <a:avLst/>
          </a:prstGeom>
        </p:spPr>
      </p:pic>
    </p:spTree>
    <p:extLst>
      <p:ext uri="{BB962C8B-B14F-4D97-AF65-F5344CB8AC3E}">
        <p14:creationId xmlns:p14="http://schemas.microsoft.com/office/powerpoint/2010/main" val="31908245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5686" y="232570"/>
            <a:ext cx="8572627" cy="449262"/>
          </a:xfrm>
          <a:prstGeom prst="rect">
            <a:avLst/>
          </a:prstGeom>
        </p:spPr>
      </p:pic>
      <p:pic>
        <p:nvPicPr>
          <p:cNvPr id="3" name="Picture 2"/>
          <p:cNvPicPr>
            <a:picLocks noChangeAspect="1"/>
          </p:cNvPicPr>
          <p:nvPr/>
        </p:nvPicPr>
        <p:blipFill>
          <a:blip r:embed="rId4"/>
          <a:stretch>
            <a:fillRect/>
          </a:stretch>
        </p:blipFill>
        <p:spPr>
          <a:xfrm>
            <a:off x="680603" y="1314450"/>
            <a:ext cx="7782791" cy="4229100"/>
          </a:xfrm>
          <a:prstGeom prst="rect">
            <a:avLst/>
          </a:prstGeom>
        </p:spPr>
      </p:pic>
    </p:spTree>
    <p:extLst>
      <p:ext uri="{BB962C8B-B14F-4D97-AF65-F5344CB8AC3E}">
        <p14:creationId xmlns:p14="http://schemas.microsoft.com/office/powerpoint/2010/main" val="111492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5686" y="232570"/>
            <a:ext cx="8572627" cy="449262"/>
          </a:xfrm>
          <a:prstGeom prst="rect">
            <a:avLst/>
          </a:prstGeom>
        </p:spPr>
      </p:pic>
      <p:pic>
        <p:nvPicPr>
          <p:cNvPr id="3" name="Picture 2"/>
          <p:cNvPicPr>
            <a:picLocks noChangeAspect="1"/>
          </p:cNvPicPr>
          <p:nvPr/>
        </p:nvPicPr>
        <p:blipFill>
          <a:blip r:embed="rId4"/>
          <a:stretch>
            <a:fillRect/>
          </a:stretch>
        </p:blipFill>
        <p:spPr>
          <a:xfrm>
            <a:off x="2024061" y="708336"/>
            <a:ext cx="5095875" cy="5956218"/>
          </a:xfrm>
          <a:prstGeom prst="rect">
            <a:avLst/>
          </a:prstGeom>
        </p:spPr>
      </p:pic>
    </p:spTree>
    <p:extLst>
      <p:ext uri="{BB962C8B-B14F-4D97-AF65-F5344CB8AC3E}">
        <p14:creationId xmlns:p14="http://schemas.microsoft.com/office/powerpoint/2010/main" val="24392420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671290" y="1066800"/>
            <a:ext cx="3938524" cy="3583326"/>
          </a:xfrm>
          <a:prstGeom prst="rect">
            <a:avLst/>
          </a:prstGeom>
        </p:spPr>
      </p:pic>
      <p:pic>
        <p:nvPicPr>
          <p:cNvPr id="1028" name="Picture 4"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60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16</a:t>
            </a:r>
          </a:p>
        </p:txBody>
      </p:sp>
      <p:sp>
        <p:nvSpPr>
          <p:cNvPr id="39" name="TextBox 38"/>
          <p:cNvSpPr txBox="1"/>
          <p:nvPr/>
        </p:nvSpPr>
        <p:spPr>
          <a:xfrm>
            <a:off x="460375" y="1183481"/>
            <a:ext cx="2978564" cy="3693319"/>
          </a:xfrm>
          <a:prstGeom prst="rect">
            <a:avLst/>
          </a:prstGeom>
          <a:noFill/>
        </p:spPr>
        <p:txBody>
          <a:bodyPr wrap="square" rtlCol="0">
            <a:spAutoFit/>
          </a:bodyPr>
          <a:lstStyle/>
          <a:p>
            <a:pPr algn="ctr"/>
            <a:r>
              <a:rPr lang="en-US" b="1"/>
              <a:t>Let’s draw what we did on the recording sheet.</a:t>
            </a:r>
          </a:p>
          <a:p>
            <a:pPr algn="ctr"/>
            <a:endParaRPr lang="en-US" b="1"/>
          </a:p>
          <a:p>
            <a:pPr algn="ctr"/>
            <a:r>
              <a:rPr lang="en-US" b="1"/>
              <a:t>I wonder how many beans you would need to cover your square?  Work with your partner to put as many beans on your square as you can without piling them.  What did you notice?  Did you use more beans or squares?  Draw the beans     on the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3746914" y="873578"/>
            <a:ext cx="4902462" cy="5110844"/>
          </a:xfrm>
          <a:prstGeom prst="rect">
            <a:avLst/>
          </a:prstGeom>
        </p:spPr>
      </p:pic>
      <p:pic>
        <p:nvPicPr>
          <p:cNvPr id="1026" name="Picture 2" descr="https://s-media-cache-ak0.pinimg.com/736x/d9/29/63/d92963da083266245f156c512ef57e4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5021263"/>
            <a:ext cx="1520825" cy="1532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18286215"/>
      </p:ext>
    </p:extLst>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703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identify and make a set that has 1</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less.</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9231124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6</a:t>
            </a:r>
          </a:p>
        </p:txBody>
      </p:sp>
    </p:spTree>
    <p:extLst>
      <p:ext uri="{BB962C8B-B14F-4D97-AF65-F5344CB8AC3E}">
        <p14:creationId xmlns:p14="http://schemas.microsoft.com/office/powerpoint/2010/main" val="181077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8</a:t>
            </a:r>
          </a:p>
        </p:txBody>
      </p:sp>
    </p:spTree>
    <p:extLst>
      <p:ext uri="{BB962C8B-B14F-4D97-AF65-F5344CB8AC3E}">
        <p14:creationId xmlns:p14="http://schemas.microsoft.com/office/powerpoint/2010/main" val="28307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3</a:t>
            </a:r>
          </a:p>
        </p:txBody>
      </p:sp>
    </p:spTree>
    <p:extLst>
      <p:ext uri="{BB962C8B-B14F-4D97-AF65-F5344CB8AC3E}">
        <p14:creationId xmlns:p14="http://schemas.microsoft.com/office/powerpoint/2010/main" val="6725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5</a:t>
            </a:r>
          </a:p>
        </p:txBody>
      </p:sp>
    </p:spTree>
    <p:extLst>
      <p:ext uri="{BB962C8B-B14F-4D97-AF65-F5344CB8AC3E}">
        <p14:creationId xmlns:p14="http://schemas.microsoft.com/office/powerpoint/2010/main" val="21457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3882" y="2162830"/>
            <a:ext cx="756938" cy="1446550"/>
          </a:xfrm>
          <a:prstGeom prst="rect">
            <a:avLst/>
          </a:prstGeom>
          <a:noFill/>
        </p:spPr>
        <p:txBody>
          <a:bodyPr wrap="none" rtlCol="0">
            <a:spAutoFit/>
          </a:bodyPr>
          <a:lstStyle/>
          <a:p>
            <a:r>
              <a:rPr lang="en-US" sz="8800" b="1"/>
              <a:t>7</a:t>
            </a:r>
          </a:p>
        </p:txBody>
      </p:sp>
    </p:spTree>
    <p:extLst>
      <p:ext uri="{BB962C8B-B14F-4D97-AF65-F5344CB8AC3E}">
        <p14:creationId xmlns:p14="http://schemas.microsoft.com/office/powerpoint/2010/main" val="29663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7746" y="2162830"/>
            <a:ext cx="1329210" cy="1446550"/>
          </a:xfrm>
          <a:prstGeom prst="rect">
            <a:avLst/>
          </a:prstGeom>
          <a:noFill/>
        </p:spPr>
        <p:txBody>
          <a:bodyPr wrap="none" rtlCol="0">
            <a:spAutoFit/>
          </a:bodyPr>
          <a:lstStyle/>
          <a:p>
            <a:r>
              <a:rPr lang="en-US" sz="8800" b="1"/>
              <a:t>10</a:t>
            </a:r>
          </a:p>
        </p:txBody>
      </p:sp>
    </p:spTree>
    <p:extLst>
      <p:ext uri="{BB962C8B-B14F-4D97-AF65-F5344CB8AC3E}">
        <p14:creationId xmlns:p14="http://schemas.microsoft.com/office/powerpoint/2010/main" val="34928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2308" y="2146581"/>
            <a:ext cx="756938" cy="1446550"/>
          </a:xfrm>
          <a:prstGeom prst="rect">
            <a:avLst/>
          </a:prstGeom>
          <a:noFill/>
        </p:spPr>
        <p:txBody>
          <a:bodyPr wrap="none" rtlCol="0">
            <a:spAutoFit/>
          </a:bodyPr>
          <a:lstStyle/>
          <a:p>
            <a:r>
              <a:rPr lang="en-US" sz="8800" b="1"/>
              <a:t>2</a:t>
            </a:r>
          </a:p>
        </p:txBody>
      </p:sp>
    </p:spTree>
    <p:extLst>
      <p:ext uri="{BB962C8B-B14F-4D97-AF65-F5344CB8AC3E}">
        <p14:creationId xmlns:p14="http://schemas.microsoft.com/office/powerpoint/2010/main" val="40933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2308" y="2146581"/>
            <a:ext cx="756938" cy="1446550"/>
          </a:xfrm>
          <a:prstGeom prst="rect">
            <a:avLst/>
          </a:prstGeom>
          <a:noFill/>
        </p:spPr>
        <p:txBody>
          <a:bodyPr wrap="none" rtlCol="0">
            <a:spAutoFit/>
          </a:bodyPr>
          <a:lstStyle/>
          <a:p>
            <a:r>
              <a:rPr lang="en-US" sz="8800" b="1"/>
              <a:t>4</a:t>
            </a:r>
          </a:p>
        </p:txBody>
      </p:sp>
    </p:spTree>
    <p:extLst>
      <p:ext uri="{BB962C8B-B14F-4D97-AF65-F5344CB8AC3E}">
        <p14:creationId xmlns:p14="http://schemas.microsoft.com/office/powerpoint/2010/main" val="38248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2308" y="2146581"/>
            <a:ext cx="756938" cy="1446550"/>
          </a:xfrm>
          <a:prstGeom prst="rect">
            <a:avLst/>
          </a:prstGeom>
          <a:noFill/>
        </p:spPr>
        <p:txBody>
          <a:bodyPr wrap="none" rtlCol="0">
            <a:spAutoFit/>
          </a:bodyPr>
          <a:lstStyle/>
          <a:p>
            <a:r>
              <a:rPr lang="en-US" sz="8800" b="1"/>
              <a:t>9</a:t>
            </a:r>
          </a:p>
        </p:txBody>
      </p:sp>
    </p:spTree>
    <p:extLst>
      <p:ext uri="{BB962C8B-B14F-4D97-AF65-F5344CB8AC3E}">
        <p14:creationId xmlns:p14="http://schemas.microsoft.com/office/powerpoint/2010/main" val="17280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50031" y="266963"/>
            <a:ext cx="8643937" cy="380476"/>
          </a:xfrm>
          <a:prstGeom prst="rect">
            <a:avLst/>
          </a:prstGeom>
        </p:spPr>
      </p:pic>
      <p:pic>
        <p:nvPicPr>
          <p:cNvPr id="4" name="Picture 3"/>
          <p:cNvPicPr>
            <a:picLocks noChangeAspect="1"/>
          </p:cNvPicPr>
          <p:nvPr/>
        </p:nvPicPr>
        <p:blipFill>
          <a:blip r:embed="rId4"/>
          <a:stretch>
            <a:fillRect/>
          </a:stretch>
        </p:blipFill>
        <p:spPr>
          <a:xfrm>
            <a:off x="795336" y="1320279"/>
            <a:ext cx="7553326" cy="4217441"/>
          </a:xfrm>
          <a:prstGeom prst="rect">
            <a:avLst/>
          </a:prstGeom>
        </p:spPr>
      </p:pic>
    </p:spTree>
    <p:extLst>
      <p:ext uri="{BB962C8B-B14F-4D97-AF65-F5344CB8AC3E}">
        <p14:creationId xmlns:p14="http://schemas.microsoft.com/office/powerpoint/2010/main" val="31938937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Less</a:t>
            </a:r>
            <a:endParaRPr lang="en-US" sz="8000" b="1"/>
          </a:p>
        </p:txBody>
      </p:sp>
      <p:sp>
        <p:nvSpPr>
          <p:cNvPr id="15" name="TextBox 14"/>
          <p:cNvSpPr txBox="1"/>
          <p:nvPr/>
        </p:nvSpPr>
        <p:spPr>
          <a:xfrm>
            <a:off x="594385" y="1020680"/>
            <a:ext cx="7955231" cy="646331"/>
          </a:xfrm>
          <a:prstGeom prst="rect">
            <a:avLst/>
          </a:prstGeom>
          <a:noFill/>
        </p:spPr>
        <p:txBody>
          <a:bodyPr wrap="square" rtlCol="0">
            <a:spAutoFit/>
          </a:bodyPr>
          <a:lstStyle/>
          <a:p>
            <a:pPr algn="ctr"/>
            <a:r>
              <a:rPr lang="en-US" b="1">
                <a:solidFill>
                  <a:srgbClr val="0070C0"/>
                </a:solidFill>
              </a:rPr>
              <a:t>I’m going to say a number.  Show it to me the Math Way.  </a:t>
            </a:r>
          </a:p>
          <a:p>
            <a:pPr algn="ctr"/>
            <a:r>
              <a:rPr lang="en-US" b="1">
                <a:solidFill>
                  <a:srgbClr val="0070C0"/>
                </a:solidFill>
              </a:rPr>
              <a:t>Then, show me 1 less.  Ready?</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5108208" y="2750219"/>
            <a:ext cx="2389938" cy="3333691"/>
          </a:xfrm>
          <a:prstGeom prst="rect">
            <a:avLst/>
          </a:prstGeom>
          <a:noFill/>
        </p:spPr>
      </p:pic>
      <p:pic>
        <p:nvPicPr>
          <p:cNvPr id="64514" name="Picture 2" descr="http://www.clipartbest.com/cliparts/MKT/nxn/MKTnxnLiq.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88628"/>
            <a:ext cx="3079154" cy="275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2308" y="2146581"/>
            <a:ext cx="756938" cy="1446550"/>
          </a:xfrm>
          <a:prstGeom prst="rect">
            <a:avLst/>
          </a:prstGeom>
          <a:noFill/>
        </p:spPr>
        <p:txBody>
          <a:bodyPr wrap="none" rtlCol="0">
            <a:spAutoFit/>
          </a:bodyPr>
          <a:lstStyle/>
          <a:p>
            <a:r>
              <a:rPr lang="en-US" sz="8800" b="1"/>
              <a:t>1</a:t>
            </a:r>
          </a:p>
        </p:txBody>
      </p:sp>
    </p:spTree>
    <p:extLst>
      <p:ext uri="{BB962C8B-B14F-4D97-AF65-F5344CB8AC3E}">
        <p14:creationId xmlns:p14="http://schemas.microsoft.com/office/powerpoint/2010/main" val="12406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ppt_w</p:attrName>
                                        </p:attrNameLst>
                                      </p:cBhvr>
                                      <p:tavLst>
                                        <p:tav tm="0">
                                          <p:val>
                                            <p:fltVal val="0"/>
                                          </p:val>
                                        </p:tav>
                                        <p:tav tm="100000">
                                          <p:val>
                                            <p:strVal val="#ppt_w"/>
                                          </p:val>
                                        </p:tav>
                                      </p:tavLst>
                                    </p:anim>
                                    <p:anim calcmode="lin" valueType="num">
                                      <p:cBhvr>
                                        <p:cTn id="13" dur="500" fill="hold"/>
                                        <p:tgtEl>
                                          <p:spTgt spid="64514"/>
                                        </p:tgtEl>
                                        <p:attrNameLst>
                                          <p:attrName>ppt_h</p:attrName>
                                        </p:attrNameLst>
                                      </p:cBhvr>
                                      <p:tavLst>
                                        <p:tav tm="0">
                                          <p:val>
                                            <p:fltVal val="0"/>
                                          </p:val>
                                        </p:tav>
                                        <p:tav tm="100000">
                                          <p:val>
                                            <p:strVal val="#ppt_h"/>
                                          </p:val>
                                        </p:tav>
                                      </p:tavLst>
                                    </p:anim>
                                    <p:animEffect transition="in" filter="fade">
                                      <p:cBhvr>
                                        <p:cTn id="14"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Roll and Say 1 Less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505145" y="1159698"/>
            <a:ext cx="6133705" cy="1015663"/>
          </a:xfrm>
          <a:prstGeom prst="rect">
            <a:avLst/>
          </a:prstGeom>
          <a:noFill/>
        </p:spPr>
        <p:txBody>
          <a:bodyPr wrap="square" rtlCol="0">
            <a:spAutoFit/>
          </a:bodyPr>
          <a:lstStyle/>
          <a:p>
            <a:pPr algn="ctr"/>
            <a:r>
              <a:rPr lang="en-US" sz="2000" b="1">
                <a:solidFill>
                  <a:srgbClr val="0000CC"/>
                </a:solidFill>
              </a:rPr>
              <a:t>Roll the dice and count the dots.  Make a 1 less statement.  For example, if you roll a 5, you would say:  5.  1 less is 4.</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pic>
        <p:nvPicPr>
          <p:cNvPr id="148482" name="Picture 2" descr="https://encrypted-tbn3.gstatic.com/images?q=tbn:ANd9GcT2ItDMy6FwvAYDKn5ICXvnJn350xruKH6KF1YLu661YfbKHCTq9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26" y="2685368"/>
            <a:ext cx="2650573" cy="3663619"/>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https://upload.wikimedia.org/wikipedia/commons/thumb/8/82/Dice.svg/2000px-Dic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0173" y="5482210"/>
            <a:ext cx="1218677" cy="914008"/>
          </a:xfrm>
          <a:prstGeom prst="rect">
            <a:avLst/>
          </a:prstGeom>
          <a:noFill/>
          <a:extLst>
            <a:ext uri="{909E8E84-426E-40DD-AFC4-6F175D3DCCD1}">
              <a14:hiddenFill xmlns:a14="http://schemas.microsoft.com/office/drawing/2010/main">
                <a:solidFill>
                  <a:srgbClr val="FFFFFF"/>
                </a:solidFill>
              </a14:hiddenFill>
            </a:ext>
          </a:extLst>
        </p:spPr>
      </p:pic>
      <p:pic>
        <p:nvPicPr>
          <p:cNvPr id="148486" name="Picture 6" descr="https://upload.wikimedia.org/wikipedia/commons/thumb/7/7f/Speech_bubble.svg/1280px-Speech_bubbl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0177" y="2266522"/>
            <a:ext cx="2852223" cy="2148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95441" y="2921138"/>
            <a:ext cx="1973618" cy="461665"/>
          </a:xfrm>
          <a:prstGeom prst="rect">
            <a:avLst/>
          </a:prstGeom>
          <a:noFill/>
        </p:spPr>
        <p:txBody>
          <a:bodyPr wrap="none" rtlCol="0">
            <a:spAutoFit/>
          </a:bodyPr>
          <a:lstStyle/>
          <a:p>
            <a:pPr algn="ctr"/>
            <a:r>
              <a:rPr lang="en-US" sz="2400" b="1"/>
              <a:t>5.  1 less is 4.  </a:t>
            </a:r>
          </a:p>
        </p:txBody>
      </p:sp>
    </p:spTree>
    <p:extLst>
      <p:ext uri="{BB962C8B-B14F-4D97-AF65-F5344CB8AC3E}">
        <p14:creationId xmlns:p14="http://schemas.microsoft.com/office/powerpoint/2010/main" val="2050360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4" name="TextBox 3"/>
          <p:cNvSpPr txBox="1"/>
          <p:nvPr/>
        </p:nvSpPr>
        <p:spPr>
          <a:xfrm>
            <a:off x="2867921" y="2814641"/>
            <a:ext cx="3602268" cy="830997"/>
          </a:xfrm>
          <a:prstGeom prst="rect">
            <a:avLst/>
          </a:prstGeom>
          <a:noFill/>
        </p:spPr>
        <p:txBody>
          <a:bodyPr wrap="none" rtlCol="0">
            <a:spAutoFit/>
          </a:bodyPr>
          <a:lstStyle/>
          <a:p>
            <a:pPr algn="ctr"/>
            <a:r>
              <a:rPr lang="en-US" sz="4800" b="1"/>
              <a:t>5.  1 less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111737811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4" name="TextBox 3"/>
          <p:cNvSpPr txBox="1"/>
          <p:nvPr/>
        </p:nvSpPr>
        <p:spPr>
          <a:xfrm>
            <a:off x="2867920" y="2814641"/>
            <a:ext cx="3602269" cy="830997"/>
          </a:xfrm>
          <a:prstGeom prst="rect">
            <a:avLst/>
          </a:prstGeom>
          <a:noFill/>
        </p:spPr>
        <p:txBody>
          <a:bodyPr wrap="none" rtlCol="0">
            <a:spAutoFit/>
          </a:bodyPr>
          <a:lstStyle/>
          <a:p>
            <a:pPr algn="ctr"/>
            <a:r>
              <a:rPr lang="en-US" sz="4800" b="1"/>
              <a:t>4.  1 less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19942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4" name="TextBox 3"/>
          <p:cNvSpPr txBox="1"/>
          <p:nvPr/>
        </p:nvSpPr>
        <p:spPr>
          <a:xfrm>
            <a:off x="2867920" y="2814641"/>
            <a:ext cx="3602269" cy="830997"/>
          </a:xfrm>
          <a:prstGeom prst="rect">
            <a:avLst/>
          </a:prstGeom>
          <a:noFill/>
        </p:spPr>
        <p:txBody>
          <a:bodyPr wrap="none" rtlCol="0">
            <a:spAutoFit/>
          </a:bodyPr>
          <a:lstStyle/>
          <a:p>
            <a:pPr algn="ctr"/>
            <a:r>
              <a:rPr lang="en-US" sz="4800" b="1"/>
              <a:t>8.  1 less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353683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4" name="TextBox 3"/>
          <p:cNvSpPr txBox="1"/>
          <p:nvPr/>
        </p:nvSpPr>
        <p:spPr>
          <a:xfrm>
            <a:off x="2867920" y="2814641"/>
            <a:ext cx="3602269" cy="830997"/>
          </a:xfrm>
          <a:prstGeom prst="rect">
            <a:avLst/>
          </a:prstGeom>
          <a:noFill/>
        </p:spPr>
        <p:txBody>
          <a:bodyPr wrap="none" rtlCol="0">
            <a:spAutoFit/>
          </a:bodyPr>
          <a:lstStyle/>
          <a:p>
            <a:pPr algn="ctr"/>
            <a:r>
              <a:rPr lang="en-US" sz="4800" b="1"/>
              <a:t>6.  1 less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32650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sp>
        <p:nvSpPr>
          <p:cNvPr id="4" name="TextBox 3"/>
          <p:cNvSpPr txBox="1"/>
          <p:nvPr/>
        </p:nvSpPr>
        <p:spPr>
          <a:xfrm>
            <a:off x="2711628" y="2814641"/>
            <a:ext cx="3914854" cy="830997"/>
          </a:xfrm>
          <a:prstGeom prst="rect">
            <a:avLst/>
          </a:prstGeom>
          <a:noFill/>
        </p:spPr>
        <p:txBody>
          <a:bodyPr wrap="none" rtlCol="0">
            <a:spAutoFit/>
          </a:bodyPr>
          <a:lstStyle/>
          <a:p>
            <a:pPr algn="ctr"/>
            <a:r>
              <a:rPr lang="en-US" sz="4800" b="1"/>
              <a:t>10.  1 less is…?</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7470" y="1188833"/>
            <a:ext cx="5429055" cy="707886"/>
          </a:xfrm>
          <a:prstGeom prst="rect">
            <a:avLst/>
          </a:prstGeom>
          <a:noFill/>
        </p:spPr>
        <p:txBody>
          <a:bodyPr wrap="square" rtlCol="0">
            <a:spAutoFit/>
          </a:bodyPr>
          <a:lstStyle/>
          <a:p>
            <a:pPr algn="ctr"/>
            <a:r>
              <a:rPr lang="en-US" sz="2000" b="1">
                <a:solidFill>
                  <a:srgbClr val="0000CC"/>
                </a:solidFill>
              </a:rPr>
              <a:t>Raise your hand, and wait for the signal when you can finish this sentence.</a:t>
            </a:r>
          </a:p>
        </p:txBody>
      </p:sp>
    </p:spTree>
    <p:extLst>
      <p:ext uri="{BB962C8B-B14F-4D97-AF65-F5344CB8AC3E}">
        <p14:creationId xmlns:p14="http://schemas.microsoft.com/office/powerpoint/2010/main" val="47033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Finish My Sentence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24</a:t>
            </a:r>
          </a:p>
          <a:p>
            <a:pPr algn="ctr"/>
            <a:r>
              <a:rPr lang="en-US" sz="1400"/>
              <a:t>Fluency</a:t>
            </a:r>
          </a:p>
        </p:txBody>
      </p:sp>
      <p:pic>
        <p:nvPicPr>
          <p:cNvPr id="65538"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1187" y="3197088"/>
            <a:ext cx="2145449" cy="33522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24133" y="2296920"/>
            <a:ext cx="4695730" cy="1200329"/>
          </a:xfrm>
          <a:prstGeom prst="rect">
            <a:avLst/>
          </a:prstGeom>
          <a:noFill/>
        </p:spPr>
        <p:txBody>
          <a:bodyPr wrap="square" rtlCol="0">
            <a:spAutoFit/>
          </a:bodyPr>
          <a:lstStyle/>
          <a:p>
            <a:pPr algn="ctr"/>
            <a:r>
              <a:rPr lang="en-US" sz="3600" b="1">
                <a:solidFill>
                  <a:srgbClr val="0000CC"/>
                </a:solidFill>
              </a:rPr>
              <a:t>Now, try some with your partner!</a:t>
            </a:r>
          </a:p>
        </p:txBody>
      </p:sp>
    </p:spTree>
    <p:extLst>
      <p:ext uri="{BB962C8B-B14F-4D97-AF65-F5344CB8AC3E}">
        <p14:creationId xmlns:p14="http://schemas.microsoft.com/office/powerpoint/2010/main" val="6608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24</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775234" y="1143000"/>
            <a:ext cx="7506943" cy="1785104"/>
          </a:xfrm>
          <a:prstGeom prst="rect">
            <a:avLst/>
          </a:prstGeom>
          <a:noFill/>
        </p:spPr>
        <p:txBody>
          <a:bodyPr wrap="square" rtlCol="0">
            <a:spAutoFit/>
          </a:bodyPr>
          <a:lstStyle/>
          <a:p>
            <a:pPr algn="ctr"/>
            <a:r>
              <a:rPr lang="en-US" sz="2200" b="1"/>
              <a:t>The birds are back!  Draw 9 birds.  Each of them wants a worm for lunch today except for one – she has become a vegetarian.  Draw just enough worms so that each bird who wants one can have one.  How many birds did you draw?  Write the number.  How many worms did your draw?  Write the number.</a:t>
            </a:r>
            <a:endParaRPr lang="en-US" sz="2200" b="1">
              <a:solidFill>
                <a:srgbClr val="FF0000"/>
              </a:solidFill>
            </a:endParaRPr>
          </a:p>
        </p:txBody>
      </p:sp>
      <p:pic>
        <p:nvPicPr>
          <p:cNvPr id="45058" name="Picture 2" descr="http://content.mycutegraphics.com/graphics/bird/bird-eating-wor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5835" y="3728858"/>
            <a:ext cx="2821687" cy="290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153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24</a:t>
            </a:r>
          </a:p>
        </p:txBody>
      </p:sp>
      <p:sp>
        <p:nvSpPr>
          <p:cNvPr id="39" name="TextBox 38"/>
          <p:cNvSpPr txBox="1"/>
          <p:nvPr/>
        </p:nvSpPr>
        <p:spPr>
          <a:xfrm>
            <a:off x="897492" y="914400"/>
            <a:ext cx="7349015" cy="1169551"/>
          </a:xfrm>
          <a:prstGeom prst="rect">
            <a:avLst/>
          </a:prstGeom>
          <a:noFill/>
        </p:spPr>
        <p:txBody>
          <a:bodyPr wrap="square" rtlCol="0">
            <a:spAutoFit/>
          </a:bodyPr>
          <a:lstStyle/>
          <a:p>
            <a:pPr algn="ctr"/>
            <a:r>
              <a:rPr lang="en-US" sz="3200" b="1">
                <a:solidFill>
                  <a:srgbClr val="FF0000"/>
                </a:solidFill>
              </a:rPr>
              <a:t>We have one more game to play!</a:t>
            </a:r>
          </a:p>
          <a:p>
            <a:pPr algn="ctr"/>
            <a:endParaRPr lang="en-US" sz="2000" b="1">
              <a:solidFill>
                <a:srgbClr val="FF0000"/>
              </a:solidFill>
            </a:endParaRPr>
          </a:p>
          <a:p>
            <a:pPr algn="ctr"/>
            <a:r>
              <a:rPr lang="en-US" b="1"/>
              <a:t>Let’s roll a die! (click mouse)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24763" y="2064970"/>
            <a:ext cx="6561655" cy="830997"/>
          </a:xfrm>
          <a:prstGeom prst="rect">
            <a:avLst/>
          </a:prstGeom>
          <a:noFill/>
        </p:spPr>
        <p:txBody>
          <a:bodyPr wrap="square" rtlCol="0">
            <a:spAutoFit/>
          </a:bodyPr>
          <a:lstStyle/>
          <a:p>
            <a:pPr algn="ctr"/>
            <a:r>
              <a:rPr lang="en-US" sz="1600" b="1"/>
              <a:t>What number do you see?  I will draw a set of 9 triangles.  Now, I need to draw a set of squares that has 1 fewer than my set of triangles.  How many should I draw?  “9.  1 less is ___.”</a:t>
            </a:r>
          </a:p>
        </p:txBody>
      </p:sp>
      <p:pic>
        <p:nvPicPr>
          <p:cNvPr id="49154" name="Picture 2" descr="http://www.clker.com/cliparts/E/1/G/s/n/x/ten-sided-dic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76800"/>
            <a:ext cx="1380787" cy="1302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62254" y="3733800"/>
            <a:ext cx="1925017" cy="2869591"/>
          </a:xfrm>
          <a:prstGeom prst="rect">
            <a:avLst/>
          </a:prstGeom>
        </p:spPr>
      </p:pic>
      <p:pic>
        <p:nvPicPr>
          <p:cNvPr id="14" name="Picture 13"/>
          <p:cNvPicPr>
            <a:picLocks noChangeAspect="1"/>
          </p:cNvPicPr>
          <p:nvPr/>
        </p:nvPicPr>
        <p:blipFill>
          <a:blip r:embed="rId4"/>
          <a:stretch>
            <a:fillRect/>
          </a:stretch>
        </p:blipFill>
        <p:spPr>
          <a:xfrm flipH="1">
            <a:off x="6865916" y="3733799"/>
            <a:ext cx="1914565" cy="2869591"/>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147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wipe(down)">
                                      <p:cBhvr>
                                        <p:cTn id="7" dur="580">
                                          <p:stCondLst>
                                            <p:cond delay="0"/>
                                          </p:stCondLst>
                                        </p:cTn>
                                        <p:tgtEl>
                                          <p:spTgt spid="49154"/>
                                        </p:tgtEl>
                                      </p:cBhvr>
                                    </p:animEffect>
                                    <p:anim calcmode="lin" valueType="num">
                                      <p:cBhvr>
                                        <p:cTn id="8" dur="1822" tmFilter="0,0; 0.14,0.36; 0.43,0.73; 0.71,0.91; 1.0,1.0">
                                          <p:stCondLst>
                                            <p:cond delay="0"/>
                                          </p:stCondLst>
                                        </p:cTn>
                                        <p:tgtEl>
                                          <p:spTgt spid="491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1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1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1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154"/>
                                        </p:tgtEl>
                                        <p:attrNameLst>
                                          <p:attrName>ppt_y</p:attrName>
                                        </p:attrNameLst>
                                      </p:cBhvr>
                                      <p:tavLst>
                                        <p:tav tm="0" fmla="#ppt_y-sin(pi*$)/81">
                                          <p:val>
                                            <p:fltVal val="0"/>
                                          </p:val>
                                        </p:tav>
                                        <p:tav tm="100000">
                                          <p:val>
                                            <p:fltVal val="1"/>
                                          </p:val>
                                        </p:tav>
                                      </p:tavLst>
                                    </p:anim>
                                    <p:animScale>
                                      <p:cBhvr>
                                        <p:cTn id="13" dur="26">
                                          <p:stCondLst>
                                            <p:cond delay="650"/>
                                          </p:stCondLst>
                                        </p:cTn>
                                        <p:tgtEl>
                                          <p:spTgt spid="49154"/>
                                        </p:tgtEl>
                                      </p:cBhvr>
                                      <p:to x="100000" y="60000"/>
                                    </p:animScale>
                                    <p:animScale>
                                      <p:cBhvr>
                                        <p:cTn id="14" dur="166" decel="50000">
                                          <p:stCondLst>
                                            <p:cond delay="676"/>
                                          </p:stCondLst>
                                        </p:cTn>
                                        <p:tgtEl>
                                          <p:spTgt spid="49154"/>
                                        </p:tgtEl>
                                      </p:cBhvr>
                                      <p:to x="100000" y="100000"/>
                                    </p:animScale>
                                    <p:animScale>
                                      <p:cBhvr>
                                        <p:cTn id="15" dur="26">
                                          <p:stCondLst>
                                            <p:cond delay="1312"/>
                                          </p:stCondLst>
                                        </p:cTn>
                                        <p:tgtEl>
                                          <p:spTgt spid="49154"/>
                                        </p:tgtEl>
                                      </p:cBhvr>
                                      <p:to x="100000" y="80000"/>
                                    </p:animScale>
                                    <p:animScale>
                                      <p:cBhvr>
                                        <p:cTn id="16" dur="166" decel="50000">
                                          <p:stCondLst>
                                            <p:cond delay="1338"/>
                                          </p:stCondLst>
                                        </p:cTn>
                                        <p:tgtEl>
                                          <p:spTgt spid="49154"/>
                                        </p:tgtEl>
                                      </p:cBhvr>
                                      <p:to x="100000" y="100000"/>
                                    </p:animScale>
                                    <p:animScale>
                                      <p:cBhvr>
                                        <p:cTn id="17" dur="26">
                                          <p:stCondLst>
                                            <p:cond delay="1642"/>
                                          </p:stCondLst>
                                        </p:cTn>
                                        <p:tgtEl>
                                          <p:spTgt spid="49154"/>
                                        </p:tgtEl>
                                      </p:cBhvr>
                                      <p:to x="100000" y="90000"/>
                                    </p:animScale>
                                    <p:animScale>
                                      <p:cBhvr>
                                        <p:cTn id="18" dur="166" decel="50000">
                                          <p:stCondLst>
                                            <p:cond delay="1668"/>
                                          </p:stCondLst>
                                        </p:cTn>
                                        <p:tgtEl>
                                          <p:spTgt spid="49154"/>
                                        </p:tgtEl>
                                      </p:cBhvr>
                                      <p:to x="100000" y="100000"/>
                                    </p:animScale>
                                    <p:animScale>
                                      <p:cBhvr>
                                        <p:cTn id="19" dur="26">
                                          <p:stCondLst>
                                            <p:cond delay="1808"/>
                                          </p:stCondLst>
                                        </p:cTn>
                                        <p:tgtEl>
                                          <p:spTgt spid="49154"/>
                                        </p:tgtEl>
                                      </p:cBhvr>
                                      <p:to x="100000" y="95000"/>
                                    </p:animScale>
                                    <p:animScale>
                                      <p:cBhvr>
                                        <p:cTn id="20" dur="166" decel="50000">
                                          <p:stCondLst>
                                            <p:cond delay="1834"/>
                                          </p:stCondLst>
                                        </p:cTn>
                                        <p:tgtEl>
                                          <p:spTgt spid="49154"/>
                                        </p:tgtEl>
                                      </p:cBhvr>
                                      <p:to x="100000" y="100000"/>
                                    </p:animScale>
                                  </p:childTnLst>
                                </p:cTn>
                              </p:par>
                              <p:par>
                                <p:cTn id="21" presetID="8" presetClass="emph" presetSubtype="0" fill="hold" nodeType="withEffect">
                                  <p:stCondLst>
                                    <p:cond delay="0"/>
                                  </p:stCondLst>
                                  <p:childTnLst>
                                    <p:animRot by="21600000">
                                      <p:cBhvr>
                                        <p:cTn id="22" dur="2000" fill="hold"/>
                                        <p:tgtEl>
                                          <p:spTgt spid="49154"/>
                                        </p:tgtEl>
                                        <p:attrNameLst>
                                          <p:attrName>r</p:attrName>
                                        </p:attrNameLst>
                                      </p:cBhvr>
                                    </p:animRo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50031" y="266963"/>
            <a:ext cx="8643937" cy="380476"/>
          </a:xfrm>
          <a:prstGeom prst="rect">
            <a:avLst/>
          </a:prstGeom>
        </p:spPr>
      </p:pic>
      <p:pic>
        <p:nvPicPr>
          <p:cNvPr id="3" name="Picture 2"/>
          <p:cNvPicPr>
            <a:picLocks noChangeAspect="1"/>
          </p:cNvPicPr>
          <p:nvPr/>
        </p:nvPicPr>
        <p:blipFill>
          <a:blip r:embed="rId4"/>
          <a:stretch>
            <a:fillRect/>
          </a:stretch>
        </p:blipFill>
        <p:spPr>
          <a:xfrm>
            <a:off x="348000" y="837000"/>
            <a:ext cx="7629104" cy="4373303"/>
          </a:xfrm>
          <a:prstGeom prst="rect">
            <a:avLst/>
          </a:prstGeom>
        </p:spPr>
      </p:pic>
    </p:spTree>
    <p:extLst>
      <p:ext uri="{BB962C8B-B14F-4D97-AF65-F5344CB8AC3E}">
        <p14:creationId xmlns:p14="http://schemas.microsoft.com/office/powerpoint/2010/main" val="31505713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24</a:t>
            </a:r>
          </a:p>
        </p:txBody>
      </p:sp>
      <p:sp>
        <p:nvSpPr>
          <p:cNvPr id="39" name="TextBox 38"/>
          <p:cNvSpPr txBox="1"/>
          <p:nvPr/>
        </p:nvSpPr>
        <p:spPr>
          <a:xfrm>
            <a:off x="897492" y="914400"/>
            <a:ext cx="7349015" cy="1169551"/>
          </a:xfrm>
          <a:prstGeom prst="rect">
            <a:avLst/>
          </a:prstGeom>
          <a:noFill/>
        </p:spPr>
        <p:txBody>
          <a:bodyPr wrap="square" rtlCol="0">
            <a:spAutoFit/>
          </a:bodyPr>
          <a:lstStyle/>
          <a:p>
            <a:pPr algn="ctr"/>
            <a:r>
              <a:rPr lang="en-US" sz="3200" b="1">
                <a:solidFill>
                  <a:srgbClr val="FF0000"/>
                </a:solidFill>
              </a:rPr>
              <a:t>Let me show you again.</a:t>
            </a:r>
          </a:p>
          <a:p>
            <a:pPr algn="ctr"/>
            <a:endParaRPr lang="en-US" sz="2000" b="1">
              <a:solidFill>
                <a:srgbClr val="FF0000"/>
              </a:solidFill>
            </a:endParaRPr>
          </a:p>
          <a:p>
            <a:pPr algn="ctr"/>
            <a:r>
              <a:rPr lang="en-US" b="1"/>
              <a:t>Let’s roll a die! (click mouse)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24763" y="2064970"/>
            <a:ext cx="6561655" cy="830997"/>
          </a:xfrm>
          <a:prstGeom prst="rect">
            <a:avLst/>
          </a:prstGeom>
          <a:noFill/>
        </p:spPr>
        <p:txBody>
          <a:bodyPr wrap="square" rtlCol="0">
            <a:spAutoFit/>
          </a:bodyPr>
          <a:lstStyle/>
          <a:p>
            <a:pPr algn="ctr"/>
            <a:r>
              <a:rPr lang="en-US" sz="1600" b="1"/>
              <a:t>What number do you see?  I will draw a set of 5 hexagons.  Now, I need to draw a set of circles that has 1 fewer than my set of hexagons.  How many should I draw?  “5.  1 less is ___.”</a:t>
            </a:r>
          </a:p>
        </p:txBody>
      </p:sp>
      <p:pic>
        <p:nvPicPr>
          <p:cNvPr id="5" name="Picture 4"/>
          <p:cNvPicPr>
            <a:picLocks noChangeAspect="1"/>
          </p:cNvPicPr>
          <p:nvPr/>
        </p:nvPicPr>
        <p:blipFill>
          <a:blip r:embed="rId3"/>
          <a:stretch>
            <a:fillRect/>
          </a:stretch>
        </p:blipFill>
        <p:spPr>
          <a:xfrm>
            <a:off x="362254" y="3733800"/>
            <a:ext cx="1925017" cy="2869591"/>
          </a:xfrm>
          <a:prstGeom prst="rect">
            <a:avLst/>
          </a:prstGeom>
        </p:spPr>
      </p:pic>
      <p:pic>
        <p:nvPicPr>
          <p:cNvPr id="14" name="Picture 13"/>
          <p:cNvPicPr>
            <a:picLocks noChangeAspect="1"/>
          </p:cNvPicPr>
          <p:nvPr/>
        </p:nvPicPr>
        <p:blipFill>
          <a:blip r:embed="rId3"/>
          <a:stretch>
            <a:fillRect/>
          </a:stretch>
        </p:blipFill>
        <p:spPr>
          <a:xfrm flipH="1">
            <a:off x="6865916" y="3733799"/>
            <a:ext cx="1914565" cy="2869591"/>
          </a:xfrm>
          <a:prstGeom prst="rect">
            <a:avLst/>
          </a:prstGeom>
        </p:spPr>
      </p:pic>
      <p:pic>
        <p:nvPicPr>
          <p:cNvPr id="52226" name="Picture 2" descr="https://upload.wikimedia.org/wikipedia/commons/1/1d/10-sided_dice_2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76800"/>
            <a:ext cx="1604710" cy="12994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608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down)">
                                      <p:cBhvr>
                                        <p:cTn id="7" dur="580">
                                          <p:stCondLst>
                                            <p:cond delay="0"/>
                                          </p:stCondLst>
                                        </p:cTn>
                                        <p:tgtEl>
                                          <p:spTgt spid="52226"/>
                                        </p:tgtEl>
                                      </p:cBhvr>
                                    </p:animEffect>
                                    <p:anim calcmode="lin" valueType="num">
                                      <p:cBhvr>
                                        <p:cTn id="8" dur="1822" tmFilter="0,0; 0.14,0.36; 0.43,0.73; 0.71,0.91; 1.0,1.0">
                                          <p:stCondLst>
                                            <p:cond delay="0"/>
                                          </p:stCondLst>
                                        </p:cTn>
                                        <p:tgtEl>
                                          <p:spTgt spid="522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22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22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22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2226"/>
                                        </p:tgtEl>
                                        <p:attrNameLst>
                                          <p:attrName>ppt_y</p:attrName>
                                        </p:attrNameLst>
                                      </p:cBhvr>
                                      <p:tavLst>
                                        <p:tav tm="0" fmla="#ppt_y-sin(pi*$)/81">
                                          <p:val>
                                            <p:fltVal val="0"/>
                                          </p:val>
                                        </p:tav>
                                        <p:tav tm="100000">
                                          <p:val>
                                            <p:fltVal val="1"/>
                                          </p:val>
                                        </p:tav>
                                      </p:tavLst>
                                    </p:anim>
                                    <p:animScale>
                                      <p:cBhvr>
                                        <p:cTn id="13" dur="26">
                                          <p:stCondLst>
                                            <p:cond delay="650"/>
                                          </p:stCondLst>
                                        </p:cTn>
                                        <p:tgtEl>
                                          <p:spTgt spid="52226"/>
                                        </p:tgtEl>
                                      </p:cBhvr>
                                      <p:to x="100000" y="60000"/>
                                    </p:animScale>
                                    <p:animScale>
                                      <p:cBhvr>
                                        <p:cTn id="14" dur="166" decel="50000">
                                          <p:stCondLst>
                                            <p:cond delay="676"/>
                                          </p:stCondLst>
                                        </p:cTn>
                                        <p:tgtEl>
                                          <p:spTgt spid="52226"/>
                                        </p:tgtEl>
                                      </p:cBhvr>
                                      <p:to x="100000" y="100000"/>
                                    </p:animScale>
                                    <p:animScale>
                                      <p:cBhvr>
                                        <p:cTn id="15" dur="26">
                                          <p:stCondLst>
                                            <p:cond delay="1312"/>
                                          </p:stCondLst>
                                        </p:cTn>
                                        <p:tgtEl>
                                          <p:spTgt spid="52226"/>
                                        </p:tgtEl>
                                      </p:cBhvr>
                                      <p:to x="100000" y="80000"/>
                                    </p:animScale>
                                    <p:animScale>
                                      <p:cBhvr>
                                        <p:cTn id="16" dur="166" decel="50000">
                                          <p:stCondLst>
                                            <p:cond delay="1338"/>
                                          </p:stCondLst>
                                        </p:cTn>
                                        <p:tgtEl>
                                          <p:spTgt spid="52226"/>
                                        </p:tgtEl>
                                      </p:cBhvr>
                                      <p:to x="100000" y="100000"/>
                                    </p:animScale>
                                    <p:animScale>
                                      <p:cBhvr>
                                        <p:cTn id="17" dur="26">
                                          <p:stCondLst>
                                            <p:cond delay="1642"/>
                                          </p:stCondLst>
                                        </p:cTn>
                                        <p:tgtEl>
                                          <p:spTgt spid="52226"/>
                                        </p:tgtEl>
                                      </p:cBhvr>
                                      <p:to x="100000" y="90000"/>
                                    </p:animScale>
                                    <p:animScale>
                                      <p:cBhvr>
                                        <p:cTn id="18" dur="166" decel="50000">
                                          <p:stCondLst>
                                            <p:cond delay="1668"/>
                                          </p:stCondLst>
                                        </p:cTn>
                                        <p:tgtEl>
                                          <p:spTgt spid="52226"/>
                                        </p:tgtEl>
                                      </p:cBhvr>
                                      <p:to x="100000" y="100000"/>
                                    </p:animScale>
                                    <p:animScale>
                                      <p:cBhvr>
                                        <p:cTn id="19" dur="26">
                                          <p:stCondLst>
                                            <p:cond delay="1808"/>
                                          </p:stCondLst>
                                        </p:cTn>
                                        <p:tgtEl>
                                          <p:spTgt spid="52226"/>
                                        </p:tgtEl>
                                      </p:cBhvr>
                                      <p:to x="100000" y="95000"/>
                                    </p:animScale>
                                    <p:animScale>
                                      <p:cBhvr>
                                        <p:cTn id="20" dur="166" decel="50000">
                                          <p:stCondLst>
                                            <p:cond delay="1834"/>
                                          </p:stCondLst>
                                        </p:cTn>
                                        <p:tgtEl>
                                          <p:spTgt spid="52226"/>
                                        </p:tgtEl>
                                      </p:cBhvr>
                                      <p:to x="100000" y="100000"/>
                                    </p:animScale>
                                  </p:childTnLst>
                                </p:cTn>
                              </p:par>
                              <p:par>
                                <p:cTn id="21" presetID="8" presetClass="emph" presetSubtype="0" fill="hold" nodeType="withEffect">
                                  <p:stCondLst>
                                    <p:cond delay="0"/>
                                  </p:stCondLst>
                                  <p:childTnLst>
                                    <p:animRot by="21600000">
                                      <p:cBhvr>
                                        <p:cTn id="22" dur="2000" fill="hold"/>
                                        <p:tgtEl>
                                          <p:spTgt spid="522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24</a:t>
            </a:r>
          </a:p>
        </p:txBody>
      </p:sp>
      <p:sp>
        <p:nvSpPr>
          <p:cNvPr id="39" name="TextBox 38"/>
          <p:cNvSpPr txBox="1"/>
          <p:nvPr/>
        </p:nvSpPr>
        <p:spPr>
          <a:xfrm>
            <a:off x="897492" y="914400"/>
            <a:ext cx="7349015" cy="584775"/>
          </a:xfrm>
          <a:prstGeom prst="rect">
            <a:avLst/>
          </a:prstGeom>
          <a:noFill/>
        </p:spPr>
        <p:txBody>
          <a:bodyPr wrap="square" rtlCol="0">
            <a:spAutoFit/>
          </a:bodyPr>
          <a:lstStyle/>
          <a:p>
            <a:pPr algn="ctr"/>
            <a:r>
              <a:rPr lang="en-US" sz="3200" b="1">
                <a:solidFill>
                  <a:srgbClr val="FF0000"/>
                </a:solidFill>
              </a:rPr>
              <a:t>Your turn!</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24762" y="1796038"/>
            <a:ext cx="6561655" cy="1323439"/>
          </a:xfrm>
          <a:prstGeom prst="rect">
            <a:avLst/>
          </a:prstGeom>
          <a:noFill/>
        </p:spPr>
        <p:txBody>
          <a:bodyPr wrap="square" rtlCol="0">
            <a:spAutoFit/>
          </a:bodyPr>
          <a:lstStyle/>
          <a:p>
            <a:pPr algn="ctr"/>
            <a:r>
              <a:rPr lang="en-US" sz="1600" b="1"/>
              <a:t>Now, you will play with your partner.  One of you will roll the die and make the first set with the cubes, and then the other will make a set of pennies that has 1 fewer than the set of cubes.  After you make your sets, count each of them again to make sure that the number of pennies is one less!  Next time, you can switch.</a:t>
            </a:r>
          </a:p>
        </p:txBody>
      </p:sp>
      <p:pic>
        <p:nvPicPr>
          <p:cNvPr id="5" name="Picture 4"/>
          <p:cNvPicPr>
            <a:picLocks noChangeAspect="1"/>
          </p:cNvPicPr>
          <p:nvPr/>
        </p:nvPicPr>
        <p:blipFill>
          <a:blip r:embed="rId3"/>
          <a:stretch>
            <a:fillRect/>
          </a:stretch>
        </p:blipFill>
        <p:spPr>
          <a:xfrm>
            <a:off x="362254" y="3733800"/>
            <a:ext cx="1925017" cy="2869591"/>
          </a:xfrm>
          <a:prstGeom prst="rect">
            <a:avLst/>
          </a:prstGeom>
        </p:spPr>
      </p:pic>
      <p:pic>
        <p:nvPicPr>
          <p:cNvPr id="14" name="Picture 13"/>
          <p:cNvPicPr>
            <a:picLocks noChangeAspect="1"/>
          </p:cNvPicPr>
          <p:nvPr/>
        </p:nvPicPr>
        <p:blipFill>
          <a:blip r:embed="rId3"/>
          <a:stretch>
            <a:fillRect/>
          </a:stretch>
        </p:blipFill>
        <p:spPr>
          <a:xfrm flipH="1">
            <a:off x="6865916" y="3733799"/>
            <a:ext cx="1914565" cy="2869591"/>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17427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591" y="209551"/>
            <a:ext cx="8663609" cy="476249"/>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364020" y="1011910"/>
            <a:ext cx="8286750" cy="4621456"/>
          </a:xfrm>
          <a:prstGeom prst="rect">
            <a:avLst/>
          </a:prstGeom>
        </p:spPr>
      </p:pic>
    </p:spTree>
    <p:extLst>
      <p:ext uri="{BB962C8B-B14F-4D97-AF65-F5344CB8AC3E}">
        <p14:creationId xmlns:p14="http://schemas.microsoft.com/office/powerpoint/2010/main" val="764678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591" y="209551"/>
            <a:ext cx="8663609" cy="476249"/>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460375" y="1328648"/>
            <a:ext cx="8253413" cy="4200703"/>
          </a:xfrm>
          <a:prstGeom prst="rect">
            <a:avLst/>
          </a:prstGeom>
        </p:spPr>
      </p:pic>
    </p:spTree>
    <p:extLst>
      <p:ext uri="{BB962C8B-B14F-4D97-AF65-F5344CB8AC3E}">
        <p14:creationId xmlns:p14="http://schemas.microsoft.com/office/powerpoint/2010/main" val="10152761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66925" y="646649"/>
            <a:ext cx="4991046" cy="6058951"/>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175591" y="209551"/>
            <a:ext cx="8663609" cy="476249"/>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657191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428048" y="1080938"/>
            <a:ext cx="4353752" cy="3513349"/>
          </a:xfrm>
          <a:prstGeom prst="rect">
            <a:avLst/>
          </a:prstGeom>
        </p:spPr>
      </p:pic>
      <p:pic>
        <p:nvPicPr>
          <p:cNvPr id="1028" name="Picture 4"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927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51783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match and count to compare a number of objects.  I can say which</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one is more.</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3578040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rot="21059248">
            <a:off x="53873" y="479042"/>
            <a:ext cx="2590801" cy="1138773"/>
          </a:xfrm>
          <a:prstGeom prst="rect">
            <a:avLst/>
          </a:prstGeom>
          <a:noFill/>
        </p:spPr>
        <p:txBody>
          <a:bodyPr wrap="square" rtlCol="0">
            <a:spAutoFit/>
          </a:bodyPr>
          <a:lstStyle/>
          <a:p>
            <a:pPr algn="ctr"/>
            <a:r>
              <a:rPr lang="en-US" sz="2800" b="1"/>
              <a:t>Beat Your Score!</a:t>
            </a:r>
          </a:p>
          <a:p>
            <a:pPr algn="ctr"/>
            <a:r>
              <a:rPr lang="en-US" sz="1200" b="1"/>
              <a:t>(See directions in module.)</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25</a:t>
            </a:r>
          </a:p>
          <a:p>
            <a:pPr algn="ctr"/>
            <a:r>
              <a:rPr lang="en-US" sz="1400"/>
              <a:t>Fluency</a:t>
            </a:r>
          </a:p>
        </p:txBody>
      </p:sp>
      <p:pic>
        <p:nvPicPr>
          <p:cNvPr id="1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22" y="4343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876163" y="746780"/>
            <a:ext cx="4800159" cy="5601991"/>
          </a:xfrm>
          <a:prstGeom prst="rect">
            <a:avLst/>
          </a:prstGeom>
        </p:spPr>
      </p:pic>
    </p:spTree>
    <p:extLst>
      <p:ext uri="{BB962C8B-B14F-4D97-AF65-F5344CB8AC3E}">
        <p14:creationId xmlns:p14="http://schemas.microsoft.com/office/powerpoint/2010/main" val="42229975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descr="http://awesomemoney101.weebly.com/uploads/2/3/7/4/23749064/3347211_ori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863" y="3265384"/>
            <a:ext cx="95153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awesomemoney101.weebly.com/uploads/2/3/7/4/23749064/3347211_ori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164" y="3265384"/>
            <a:ext cx="951530" cy="73883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25</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775234" y="1143000"/>
            <a:ext cx="7506943" cy="1446550"/>
          </a:xfrm>
          <a:prstGeom prst="rect">
            <a:avLst/>
          </a:prstGeom>
          <a:noFill/>
        </p:spPr>
        <p:txBody>
          <a:bodyPr wrap="square" rtlCol="0">
            <a:spAutoFit/>
          </a:bodyPr>
          <a:lstStyle/>
          <a:p>
            <a:pPr algn="ctr"/>
            <a:r>
              <a:rPr lang="en-US" sz="2200" b="1"/>
              <a:t>Put your pennies in a row.  Now, put one linking cube on top of each penny.  Are there enough cubes to cover each penny?  Talk to your friend about which has more, the set of cubes        or the set of pennies?</a:t>
            </a:r>
            <a:endParaRPr lang="en-US" sz="2200" b="1">
              <a:solidFill>
                <a:srgbClr val="FF0000"/>
              </a:solidFill>
            </a:endParaRPr>
          </a:p>
        </p:txBody>
      </p:sp>
      <p:pic>
        <p:nvPicPr>
          <p:cNvPr id="14" name="Picture 6" descr="http://awesomemoney101.weebly.com/uploads/2/3/7/4/23749064/3347211_ori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18" y="3265386"/>
            <a:ext cx="95153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6483" y="3265384"/>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483" y="3266872"/>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970" y="3265384"/>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668" y="3265384"/>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230" y="3265384"/>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2445" y="3265384"/>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worldartsme.com/images/penny-2015-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5036" y="3243710"/>
            <a:ext cx="731520" cy="7388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52" y="3305144"/>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343" y="3305143"/>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248" y="3317302"/>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566" y="3305144"/>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133" y="3317302"/>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596" y="3305754"/>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402" y="3317302"/>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697" y="3318396"/>
            <a:ext cx="6858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ttps://encrypted-tbn2.gstatic.com/images?q=tbn:ANd9GcRRaXls3oYeCMWq7D42BLnoMBaBOn04MrPoaoSeUvHOTHs-1u8QH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385" y="4703244"/>
            <a:ext cx="989008" cy="16905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encrypted-tbn2.gstatic.com/images?q=tbn:ANd9GcRRaXls3oYeCMWq7D42BLnoMBaBOn04MrPoaoSeUvHOTHs-1u8QH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52" y="4697404"/>
            <a:ext cx="989008" cy="169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505213" y="548388"/>
            <a:ext cx="629913" cy="584377"/>
          </a:xfrm>
          <a:prstGeom prst="rect">
            <a:avLst/>
          </a:prstGeom>
        </p:spPr>
      </p:pic>
      <p:pic>
        <p:nvPicPr>
          <p:cNvPr id="7" name="Picture 6"/>
          <p:cNvPicPr>
            <a:picLocks noChangeAspect="1"/>
          </p:cNvPicPr>
          <p:nvPr/>
        </p:nvPicPr>
        <p:blipFill>
          <a:blip r:embed="rId3"/>
          <a:stretch>
            <a:fillRect/>
          </a:stretch>
        </p:blipFill>
        <p:spPr>
          <a:xfrm>
            <a:off x="3269974" y="1491169"/>
            <a:ext cx="629913" cy="584377"/>
          </a:xfrm>
          <a:prstGeom prst="rect">
            <a:avLst/>
          </a:prstGeom>
        </p:spPr>
      </p:pic>
      <p:pic>
        <p:nvPicPr>
          <p:cNvPr id="8" name="Picture 7"/>
          <p:cNvPicPr>
            <a:picLocks noChangeAspect="1"/>
          </p:cNvPicPr>
          <p:nvPr/>
        </p:nvPicPr>
        <p:blipFill>
          <a:blip r:embed="rId3"/>
          <a:stretch>
            <a:fillRect/>
          </a:stretch>
        </p:blipFill>
        <p:spPr>
          <a:xfrm>
            <a:off x="5538363" y="1082502"/>
            <a:ext cx="629913" cy="584377"/>
          </a:xfrm>
          <a:prstGeom prst="rect">
            <a:avLst/>
          </a:prstGeom>
        </p:spPr>
      </p:pic>
      <p:pic>
        <p:nvPicPr>
          <p:cNvPr id="9" name="Picture 8"/>
          <p:cNvPicPr>
            <a:picLocks noChangeAspect="1"/>
          </p:cNvPicPr>
          <p:nvPr/>
        </p:nvPicPr>
        <p:blipFill>
          <a:blip r:embed="rId3"/>
          <a:stretch>
            <a:fillRect/>
          </a:stretch>
        </p:blipFill>
        <p:spPr>
          <a:xfrm>
            <a:off x="1018037" y="3669237"/>
            <a:ext cx="629913" cy="584377"/>
          </a:xfrm>
          <a:prstGeom prst="rect">
            <a:avLst/>
          </a:prstGeom>
        </p:spPr>
      </p:pic>
      <p:pic>
        <p:nvPicPr>
          <p:cNvPr id="10" name="Picture 9"/>
          <p:cNvPicPr>
            <a:picLocks noChangeAspect="1"/>
          </p:cNvPicPr>
          <p:nvPr/>
        </p:nvPicPr>
        <p:blipFill>
          <a:blip r:embed="rId3"/>
          <a:stretch>
            <a:fillRect/>
          </a:stretch>
        </p:blipFill>
        <p:spPr>
          <a:xfrm>
            <a:off x="5744851" y="3470717"/>
            <a:ext cx="629913" cy="584377"/>
          </a:xfrm>
          <a:prstGeom prst="rect">
            <a:avLst/>
          </a:prstGeom>
        </p:spPr>
      </p:pic>
      <p:pic>
        <p:nvPicPr>
          <p:cNvPr id="11" name="Picture 10"/>
          <p:cNvPicPr>
            <a:picLocks noChangeAspect="1"/>
          </p:cNvPicPr>
          <p:nvPr/>
        </p:nvPicPr>
        <p:blipFill>
          <a:blip r:embed="rId3"/>
          <a:stretch>
            <a:fillRect/>
          </a:stretch>
        </p:blipFill>
        <p:spPr>
          <a:xfrm>
            <a:off x="7384971" y="1666350"/>
            <a:ext cx="629913" cy="584377"/>
          </a:xfrm>
          <a:prstGeom prst="rect">
            <a:avLst/>
          </a:prstGeom>
        </p:spPr>
      </p:pic>
      <p:pic>
        <p:nvPicPr>
          <p:cNvPr id="13" name="Picture 12"/>
          <p:cNvPicPr>
            <a:picLocks noChangeAspect="1"/>
          </p:cNvPicPr>
          <p:nvPr/>
        </p:nvPicPr>
        <p:blipFill>
          <a:blip r:embed="rId3"/>
          <a:stretch>
            <a:fillRect/>
          </a:stretch>
        </p:blipFill>
        <p:spPr>
          <a:xfrm>
            <a:off x="7335395" y="4595595"/>
            <a:ext cx="629913" cy="584377"/>
          </a:xfrm>
          <a:prstGeom prst="rect">
            <a:avLst/>
          </a:prstGeom>
        </p:spPr>
      </p:pic>
      <p:pic>
        <p:nvPicPr>
          <p:cNvPr id="15" name="Picture 14"/>
          <p:cNvPicPr>
            <a:picLocks noChangeAspect="1"/>
          </p:cNvPicPr>
          <p:nvPr/>
        </p:nvPicPr>
        <p:blipFill>
          <a:blip r:embed="rId3"/>
          <a:stretch>
            <a:fillRect/>
          </a:stretch>
        </p:blipFill>
        <p:spPr>
          <a:xfrm>
            <a:off x="3208654" y="620621"/>
            <a:ext cx="629913" cy="584377"/>
          </a:xfrm>
          <a:prstGeom prst="rect">
            <a:avLst/>
          </a:prstGeom>
        </p:spPr>
      </p:pic>
      <p:pic>
        <p:nvPicPr>
          <p:cNvPr id="16" name="Picture 15"/>
          <p:cNvPicPr>
            <a:picLocks noChangeAspect="1"/>
          </p:cNvPicPr>
          <p:nvPr/>
        </p:nvPicPr>
        <p:blipFill>
          <a:blip r:embed="rId4"/>
          <a:stretch>
            <a:fillRect/>
          </a:stretch>
        </p:blipFill>
        <p:spPr>
          <a:xfrm>
            <a:off x="4940419" y="3106772"/>
            <a:ext cx="622324" cy="683039"/>
          </a:xfrm>
          <a:prstGeom prst="rect">
            <a:avLst/>
          </a:prstGeom>
        </p:spPr>
      </p:pic>
      <p:pic>
        <p:nvPicPr>
          <p:cNvPr id="18" name="Picture 17"/>
          <p:cNvPicPr>
            <a:picLocks noChangeAspect="1"/>
          </p:cNvPicPr>
          <p:nvPr/>
        </p:nvPicPr>
        <p:blipFill>
          <a:blip r:embed="rId4"/>
          <a:stretch>
            <a:fillRect/>
          </a:stretch>
        </p:blipFill>
        <p:spPr>
          <a:xfrm>
            <a:off x="6117927" y="2714376"/>
            <a:ext cx="622324" cy="683039"/>
          </a:xfrm>
          <a:prstGeom prst="rect">
            <a:avLst/>
          </a:prstGeom>
        </p:spPr>
      </p:pic>
      <p:pic>
        <p:nvPicPr>
          <p:cNvPr id="20" name="Picture 19"/>
          <p:cNvPicPr>
            <a:picLocks noChangeAspect="1"/>
          </p:cNvPicPr>
          <p:nvPr/>
        </p:nvPicPr>
        <p:blipFill>
          <a:blip r:embed="rId4"/>
          <a:stretch>
            <a:fillRect/>
          </a:stretch>
        </p:blipFill>
        <p:spPr>
          <a:xfrm>
            <a:off x="1049104" y="4708595"/>
            <a:ext cx="622324" cy="683039"/>
          </a:xfrm>
          <a:prstGeom prst="rect">
            <a:avLst/>
          </a:prstGeom>
        </p:spPr>
      </p:pic>
      <p:pic>
        <p:nvPicPr>
          <p:cNvPr id="21" name="Picture 20"/>
          <p:cNvPicPr>
            <a:picLocks noChangeAspect="1"/>
          </p:cNvPicPr>
          <p:nvPr/>
        </p:nvPicPr>
        <p:blipFill>
          <a:blip r:embed="rId4"/>
          <a:stretch>
            <a:fillRect/>
          </a:stretch>
        </p:blipFill>
        <p:spPr>
          <a:xfrm>
            <a:off x="1166372" y="2534471"/>
            <a:ext cx="622324" cy="683039"/>
          </a:xfrm>
          <a:prstGeom prst="rect">
            <a:avLst/>
          </a:prstGeom>
        </p:spPr>
      </p:pic>
      <p:pic>
        <p:nvPicPr>
          <p:cNvPr id="22" name="Picture 21"/>
          <p:cNvPicPr>
            <a:picLocks noChangeAspect="1"/>
          </p:cNvPicPr>
          <p:nvPr/>
        </p:nvPicPr>
        <p:blipFill>
          <a:blip r:embed="rId4"/>
          <a:stretch>
            <a:fillRect/>
          </a:stretch>
        </p:blipFill>
        <p:spPr>
          <a:xfrm>
            <a:off x="4561647" y="1178259"/>
            <a:ext cx="622324" cy="683039"/>
          </a:xfrm>
          <a:prstGeom prst="rect">
            <a:avLst/>
          </a:prstGeom>
        </p:spPr>
      </p:pic>
      <p:pic>
        <p:nvPicPr>
          <p:cNvPr id="23" name="Picture 22"/>
          <p:cNvPicPr>
            <a:picLocks noChangeAspect="1"/>
          </p:cNvPicPr>
          <p:nvPr/>
        </p:nvPicPr>
        <p:blipFill>
          <a:blip r:embed="rId4"/>
          <a:stretch>
            <a:fillRect/>
          </a:stretch>
        </p:blipFill>
        <p:spPr>
          <a:xfrm>
            <a:off x="2252104" y="1250353"/>
            <a:ext cx="622324" cy="683039"/>
          </a:xfrm>
          <a:prstGeom prst="rect">
            <a:avLst/>
          </a:prstGeom>
        </p:spPr>
      </p:pic>
      <p:pic>
        <p:nvPicPr>
          <p:cNvPr id="24" name="Picture 23"/>
          <p:cNvPicPr>
            <a:picLocks noChangeAspect="1"/>
          </p:cNvPicPr>
          <p:nvPr/>
        </p:nvPicPr>
        <p:blipFill>
          <a:blip r:embed="rId4"/>
          <a:stretch>
            <a:fillRect/>
          </a:stretch>
        </p:blipFill>
        <p:spPr>
          <a:xfrm>
            <a:off x="2893999" y="3478873"/>
            <a:ext cx="622324" cy="683039"/>
          </a:xfrm>
          <a:prstGeom prst="rect">
            <a:avLst/>
          </a:prstGeom>
        </p:spPr>
      </p:pic>
      <p:pic>
        <p:nvPicPr>
          <p:cNvPr id="25" name="Picture 24"/>
          <p:cNvPicPr>
            <a:picLocks noChangeAspect="1"/>
          </p:cNvPicPr>
          <p:nvPr/>
        </p:nvPicPr>
        <p:blipFill>
          <a:blip r:embed="rId4"/>
          <a:stretch>
            <a:fillRect/>
          </a:stretch>
        </p:blipFill>
        <p:spPr>
          <a:xfrm>
            <a:off x="6286840" y="4821464"/>
            <a:ext cx="622324" cy="683039"/>
          </a:xfrm>
          <a:prstGeom prst="rect">
            <a:avLst/>
          </a:prstGeom>
        </p:spPr>
      </p:pic>
      <p:pic>
        <p:nvPicPr>
          <p:cNvPr id="26" name="Picture 25"/>
          <p:cNvPicPr>
            <a:picLocks noChangeAspect="1"/>
          </p:cNvPicPr>
          <p:nvPr/>
        </p:nvPicPr>
        <p:blipFill>
          <a:blip r:embed="rId4"/>
          <a:stretch>
            <a:fillRect/>
          </a:stretch>
        </p:blipFill>
        <p:spPr>
          <a:xfrm>
            <a:off x="4638224" y="4613726"/>
            <a:ext cx="622324" cy="683039"/>
          </a:xfrm>
          <a:prstGeom prst="rect">
            <a:avLst/>
          </a:prstGeom>
        </p:spPr>
      </p:pic>
      <p:pic>
        <p:nvPicPr>
          <p:cNvPr id="27" name="Picture 26"/>
          <p:cNvPicPr>
            <a:picLocks noChangeAspect="1"/>
          </p:cNvPicPr>
          <p:nvPr/>
        </p:nvPicPr>
        <p:blipFill>
          <a:blip r:embed="rId5"/>
          <a:stretch>
            <a:fillRect/>
          </a:stretch>
        </p:blipFill>
        <p:spPr>
          <a:xfrm>
            <a:off x="4767470" y="2095382"/>
            <a:ext cx="934393" cy="844232"/>
          </a:xfrm>
          <a:prstGeom prst="rect">
            <a:avLst/>
          </a:prstGeom>
        </p:spPr>
      </p:pic>
      <p:pic>
        <p:nvPicPr>
          <p:cNvPr id="28" name="Picture 27"/>
          <p:cNvPicPr>
            <a:picLocks noChangeAspect="1"/>
          </p:cNvPicPr>
          <p:nvPr/>
        </p:nvPicPr>
        <p:blipFill>
          <a:blip r:embed="rId5"/>
          <a:stretch>
            <a:fillRect/>
          </a:stretch>
        </p:blipFill>
        <p:spPr>
          <a:xfrm>
            <a:off x="1833124" y="2898165"/>
            <a:ext cx="865182" cy="781700"/>
          </a:xfrm>
          <a:prstGeom prst="rect">
            <a:avLst/>
          </a:prstGeom>
        </p:spPr>
      </p:pic>
      <p:pic>
        <p:nvPicPr>
          <p:cNvPr id="29" name="Picture 28"/>
          <p:cNvPicPr>
            <a:picLocks noChangeAspect="1"/>
          </p:cNvPicPr>
          <p:nvPr/>
        </p:nvPicPr>
        <p:blipFill>
          <a:blip r:embed="rId5"/>
          <a:stretch>
            <a:fillRect/>
          </a:stretch>
        </p:blipFill>
        <p:spPr>
          <a:xfrm>
            <a:off x="3301962" y="4081956"/>
            <a:ext cx="865182" cy="781700"/>
          </a:xfrm>
          <a:prstGeom prst="rect">
            <a:avLst/>
          </a:prstGeom>
        </p:spPr>
      </p:pic>
      <p:pic>
        <p:nvPicPr>
          <p:cNvPr id="30" name="Picture 29"/>
          <p:cNvPicPr>
            <a:picLocks noChangeAspect="1"/>
          </p:cNvPicPr>
          <p:nvPr/>
        </p:nvPicPr>
        <p:blipFill>
          <a:blip r:embed="rId5"/>
          <a:stretch>
            <a:fillRect/>
          </a:stretch>
        </p:blipFill>
        <p:spPr>
          <a:xfrm>
            <a:off x="7024127" y="2741233"/>
            <a:ext cx="865182" cy="781700"/>
          </a:xfrm>
          <a:prstGeom prst="rect">
            <a:avLst/>
          </a:prstGeom>
        </p:spPr>
      </p:pic>
      <p:pic>
        <p:nvPicPr>
          <p:cNvPr id="31" name="Picture 30"/>
          <p:cNvPicPr>
            <a:picLocks noChangeAspect="1"/>
          </p:cNvPicPr>
          <p:nvPr/>
        </p:nvPicPr>
        <p:blipFill>
          <a:blip r:embed="rId6"/>
          <a:stretch>
            <a:fillRect/>
          </a:stretch>
        </p:blipFill>
        <p:spPr>
          <a:xfrm>
            <a:off x="1871605" y="4107310"/>
            <a:ext cx="850003" cy="781699"/>
          </a:xfrm>
          <a:prstGeom prst="rect">
            <a:avLst/>
          </a:prstGeom>
        </p:spPr>
      </p:pic>
      <p:pic>
        <p:nvPicPr>
          <p:cNvPr id="32" name="Picture 31"/>
          <p:cNvPicPr>
            <a:picLocks noChangeAspect="1"/>
          </p:cNvPicPr>
          <p:nvPr/>
        </p:nvPicPr>
        <p:blipFill>
          <a:blip r:embed="rId6"/>
          <a:stretch>
            <a:fillRect/>
          </a:stretch>
        </p:blipFill>
        <p:spPr>
          <a:xfrm>
            <a:off x="2460654" y="2157915"/>
            <a:ext cx="850003" cy="781699"/>
          </a:xfrm>
          <a:prstGeom prst="rect">
            <a:avLst/>
          </a:prstGeom>
        </p:spPr>
      </p:pic>
      <p:pic>
        <p:nvPicPr>
          <p:cNvPr id="33" name="Picture 32"/>
          <p:cNvPicPr>
            <a:picLocks noChangeAspect="1"/>
          </p:cNvPicPr>
          <p:nvPr/>
        </p:nvPicPr>
        <p:blipFill>
          <a:blip r:embed="rId6"/>
          <a:stretch>
            <a:fillRect/>
          </a:stretch>
        </p:blipFill>
        <p:spPr>
          <a:xfrm>
            <a:off x="6352730" y="606962"/>
            <a:ext cx="850003" cy="781699"/>
          </a:xfrm>
          <a:prstGeom prst="rect">
            <a:avLst/>
          </a:prstGeom>
        </p:spPr>
      </p:pic>
      <p:pic>
        <p:nvPicPr>
          <p:cNvPr id="34" name="Picture 33"/>
          <p:cNvPicPr>
            <a:picLocks noChangeAspect="1"/>
          </p:cNvPicPr>
          <p:nvPr/>
        </p:nvPicPr>
        <p:blipFill>
          <a:blip r:embed="rId6"/>
          <a:stretch>
            <a:fillRect/>
          </a:stretch>
        </p:blipFill>
        <p:spPr>
          <a:xfrm>
            <a:off x="1133632" y="1513976"/>
            <a:ext cx="850003" cy="781699"/>
          </a:xfrm>
          <a:prstGeom prst="rect">
            <a:avLst/>
          </a:prstGeom>
        </p:spPr>
      </p:pic>
      <p:pic>
        <p:nvPicPr>
          <p:cNvPr id="35" name="Picture 34"/>
          <p:cNvPicPr>
            <a:picLocks noChangeAspect="1"/>
          </p:cNvPicPr>
          <p:nvPr/>
        </p:nvPicPr>
        <p:blipFill>
          <a:blip r:embed="rId7"/>
          <a:stretch>
            <a:fillRect/>
          </a:stretch>
        </p:blipFill>
        <p:spPr>
          <a:xfrm>
            <a:off x="5392066" y="4363663"/>
            <a:ext cx="1032147" cy="432591"/>
          </a:xfrm>
          <a:prstGeom prst="rect">
            <a:avLst/>
          </a:prstGeom>
        </p:spPr>
      </p:pic>
      <p:pic>
        <p:nvPicPr>
          <p:cNvPr id="36" name="Picture 35"/>
          <p:cNvPicPr>
            <a:picLocks noChangeAspect="1"/>
          </p:cNvPicPr>
          <p:nvPr/>
        </p:nvPicPr>
        <p:blipFill>
          <a:blip r:embed="rId7"/>
          <a:stretch>
            <a:fillRect/>
          </a:stretch>
        </p:blipFill>
        <p:spPr>
          <a:xfrm>
            <a:off x="4442845" y="565221"/>
            <a:ext cx="1032147" cy="432591"/>
          </a:xfrm>
          <a:prstGeom prst="rect">
            <a:avLst/>
          </a:prstGeom>
        </p:spPr>
      </p:pic>
      <p:pic>
        <p:nvPicPr>
          <p:cNvPr id="37" name="Picture 36"/>
          <p:cNvPicPr>
            <a:picLocks noChangeAspect="1"/>
          </p:cNvPicPr>
          <p:nvPr/>
        </p:nvPicPr>
        <p:blipFill>
          <a:blip r:embed="rId7"/>
          <a:stretch>
            <a:fillRect/>
          </a:stretch>
        </p:blipFill>
        <p:spPr>
          <a:xfrm>
            <a:off x="2791927" y="4935887"/>
            <a:ext cx="1032147" cy="432591"/>
          </a:xfrm>
          <a:prstGeom prst="rect">
            <a:avLst/>
          </a:prstGeom>
        </p:spPr>
      </p:pic>
      <p:pic>
        <p:nvPicPr>
          <p:cNvPr id="38" name="Picture 37"/>
          <p:cNvPicPr>
            <a:picLocks noChangeAspect="1"/>
          </p:cNvPicPr>
          <p:nvPr/>
        </p:nvPicPr>
        <p:blipFill>
          <a:blip r:embed="rId7"/>
          <a:stretch>
            <a:fillRect/>
          </a:stretch>
        </p:blipFill>
        <p:spPr>
          <a:xfrm>
            <a:off x="3453116" y="2882513"/>
            <a:ext cx="1032147" cy="432591"/>
          </a:xfrm>
          <a:prstGeom prst="rect">
            <a:avLst/>
          </a:prstGeom>
        </p:spPr>
      </p:pic>
      <p:pic>
        <p:nvPicPr>
          <p:cNvPr id="40" name="Picture 39"/>
          <p:cNvPicPr>
            <a:picLocks noChangeAspect="1"/>
          </p:cNvPicPr>
          <p:nvPr/>
        </p:nvPicPr>
        <p:blipFill>
          <a:blip r:embed="rId7"/>
          <a:stretch>
            <a:fillRect/>
          </a:stretch>
        </p:blipFill>
        <p:spPr>
          <a:xfrm>
            <a:off x="5908140" y="2007199"/>
            <a:ext cx="1032147" cy="432591"/>
          </a:xfrm>
          <a:prstGeom prst="rect">
            <a:avLst/>
          </a:prstGeom>
        </p:spPr>
      </p:pic>
      <p:pic>
        <p:nvPicPr>
          <p:cNvPr id="17" name="Picture 16"/>
          <p:cNvPicPr>
            <a:picLocks noChangeAspect="1"/>
          </p:cNvPicPr>
          <p:nvPr/>
        </p:nvPicPr>
        <p:blipFill>
          <a:blip r:embed="rId4"/>
          <a:stretch>
            <a:fillRect/>
          </a:stretch>
        </p:blipFill>
        <p:spPr>
          <a:xfrm>
            <a:off x="6719349" y="3863839"/>
            <a:ext cx="622324" cy="683039"/>
          </a:xfrm>
          <a:prstGeom prst="rect">
            <a:avLst/>
          </a:prstGeom>
        </p:spPr>
      </p:pic>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1554939" y="5828447"/>
            <a:ext cx="6216062" cy="523220"/>
          </a:xfrm>
          <a:prstGeom prst="rect">
            <a:avLst/>
          </a:prstGeom>
          <a:noFill/>
        </p:spPr>
        <p:txBody>
          <a:bodyPr wrap="none" rtlCol="0">
            <a:spAutoFit/>
          </a:bodyPr>
          <a:lstStyle/>
          <a:p>
            <a:pPr algn="ctr"/>
            <a:r>
              <a:rPr lang="en-US" sz="2800" b="1">
                <a:solidFill>
                  <a:srgbClr val="FF0000"/>
                </a:solidFill>
              </a:rPr>
              <a:t>What do you notice on the board today?</a:t>
            </a:r>
          </a:p>
        </p:txBody>
      </p:sp>
      <p:pic>
        <p:nvPicPr>
          <p:cNvPr id="43" name="Picture 42"/>
          <p:cNvPicPr>
            <a:picLocks noChangeAspect="1"/>
          </p:cNvPicPr>
          <p:nvPr/>
        </p:nvPicPr>
        <p:blipFill>
          <a:blip r:embed="rId6"/>
          <a:stretch>
            <a:fillRect/>
          </a:stretch>
        </p:blipFill>
        <p:spPr>
          <a:xfrm>
            <a:off x="7534314" y="3543581"/>
            <a:ext cx="850003" cy="781699"/>
          </a:xfrm>
          <a:prstGeom prst="rect">
            <a:avLst/>
          </a:prstGeom>
        </p:spPr>
      </p:pic>
      <p:pic>
        <p:nvPicPr>
          <p:cNvPr id="44" name="Picture 43"/>
          <p:cNvPicPr>
            <a:picLocks noChangeAspect="1"/>
          </p:cNvPicPr>
          <p:nvPr/>
        </p:nvPicPr>
        <p:blipFill>
          <a:blip r:embed="rId6"/>
          <a:stretch>
            <a:fillRect/>
          </a:stretch>
        </p:blipFill>
        <p:spPr>
          <a:xfrm>
            <a:off x="3926404" y="1827895"/>
            <a:ext cx="850003" cy="781699"/>
          </a:xfrm>
          <a:prstGeom prst="rect">
            <a:avLst/>
          </a:prstGeom>
        </p:spPr>
      </p:pic>
      <p:pic>
        <p:nvPicPr>
          <p:cNvPr id="45" name="Picture 44"/>
          <p:cNvPicPr>
            <a:picLocks noChangeAspect="1"/>
          </p:cNvPicPr>
          <p:nvPr/>
        </p:nvPicPr>
        <p:blipFill>
          <a:blip r:embed="rId6"/>
          <a:stretch>
            <a:fillRect/>
          </a:stretch>
        </p:blipFill>
        <p:spPr>
          <a:xfrm>
            <a:off x="4136645" y="3632857"/>
            <a:ext cx="850003" cy="781699"/>
          </a:xfrm>
          <a:prstGeom prst="rect">
            <a:avLst/>
          </a:prstGeom>
        </p:spPr>
      </p:pic>
      <p:sp>
        <p:nvSpPr>
          <p:cNvPr id="46" name="Rectangle 4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1236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6400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031"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5570756"/>
          </a:xfrm>
          <a:prstGeom prst="rect">
            <a:avLst/>
          </a:prstGeom>
          <a:noFill/>
        </p:spPr>
        <p:txBody>
          <a:bodyPr wrap="square" rtlCol="0">
            <a:spAutoFit/>
          </a:bodyPr>
          <a:lstStyle/>
          <a:p>
            <a:pPr algn="ctr"/>
            <a:r>
              <a:rPr lang="en-US" sz="4800">
                <a:latin typeface="Kristen ITC" panose="03050502040202030202" pitchFamily="66" charset="0"/>
              </a:rPr>
              <a:t>Thank you so much for your purchase!</a:t>
            </a:r>
          </a:p>
          <a:p>
            <a:pPr algn="ctr"/>
            <a:endParaRPr lang="en-US" sz="3600">
              <a:latin typeface="Kristen ITC" panose="03050502040202030202" pitchFamily="66" charset="0"/>
            </a:endParaRPr>
          </a:p>
          <a:p>
            <a:pPr algn="ctr"/>
            <a:r>
              <a:rPr lang="en-US" sz="2800">
                <a:latin typeface="Kristen ITC" panose="03050502040202030202" pitchFamily="66" charset="0"/>
              </a:rPr>
              <a:t>Be sure to view each lesson in Slide Show.  Some slides contain text boxes or objects that appear with a click of the mouse.  These slides may look jumbled in design mode.</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spTree>
    <p:extLst>
      <p:ext uri="{BB962C8B-B14F-4D97-AF65-F5344CB8AC3E}">
        <p14:creationId xmlns:p14="http://schemas.microsoft.com/office/powerpoint/2010/main" val="255408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710676" y="990600"/>
            <a:ext cx="3723461" cy="3962400"/>
          </a:xfrm>
          <a:prstGeom prst="rect">
            <a:avLst/>
          </a:prstGeom>
        </p:spPr>
      </p:pic>
      <p:pic>
        <p:nvPicPr>
          <p:cNvPr id="1028" name="Picture 4"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545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1271602" y="5828447"/>
            <a:ext cx="6782755" cy="523220"/>
          </a:xfrm>
          <a:prstGeom prst="rect">
            <a:avLst/>
          </a:prstGeom>
          <a:noFill/>
        </p:spPr>
        <p:txBody>
          <a:bodyPr wrap="none" rtlCol="0">
            <a:spAutoFit/>
          </a:bodyPr>
          <a:lstStyle/>
          <a:p>
            <a:pPr algn="ctr"/>
            <a:r>
              <a:rPr lang="en-US" sz="2800" b="1">
                <a:solidFill>
                  <a:srgbClr val="FF0000"/>
                </a:solidFill>
              </a:rPr>
              <a:t>Do you remember the names of the shapes?</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096109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5588573"/>
            <a:ext cx="7844615" cy="1015663"/>
          </a:xfrm>
          <a:prstGeom prst="rect">
            <a:avLst/>
          </a:prstGeom>
          <a:noFill/>
        </p:spPr>
        <p:txBody>
          <a:bodyPr wrap="square" rtlCol="0">
            <a:spAutoFit/>
          </a:bodyPr>
          <a:lstStyle/>
          <a:p>
            <a:pPr algn="ctr"/>
            <a:r>
              <a:rPr lang="en-US" sz="2000" b="1">
                <a:solidFill>
                  <a:srgbClr val="FF0000"/>
                </a:solidFill>
              </a:rPr>
              <a:t>We’ve been talking lately about sets that have more than and less than.  Today we are going to talk about ways to organize our groups of shapes so that it is easier to tell which has more.</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0528751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5588573"/>
            <a:ext cx="7844615" cy="954107"/>
          </a:xfrm>
          <a:prstGeom prst="rect">
            <a:avLst/>
          </a:prstGeom>
          <a:noFill/>
        </p:spPr>
        <p:txBody>
          <a:bodyPr wrap="square" rtlCol="0">
            <a:spAutoFit/>
          </a:bodyPr>
          <a:lstStyle/>
          <a:p>
            <a:pPr algn="ctr"/>
            <a:r>
              <a:rPr lang="en-US" sz="2800" b="1">
                <a:solidFill>
                  <a:srgbClr val="FF0000"/>
                </a:solidFill>
              </a:rPr>
              <a:t>Which has more, the circles or triangles?</a:t>
            </a:r>
          </a:p>
          <a:p>
            <a:pPr algn="ctr"/>
            <a:r>
              <a:rPr lang="en-US" sz="2800" b="1">
                <a:solidFill>
                  <a:srgbClr val="FF0000"/>
                </a:solidFill>
              </a:rPr>
              <a:t>How do you know?</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913638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5588573"/>
            <a:ext cx="7844615" cy="954107"/>
          </a:xfrm>
          <a:prstGeom prst="rect">
            <a:avLst/>
          </a:prstGeom>
          <a:noFill/>
        </p:spPr>
        <p:txBody>
          <a:bodyPr wrap="square" rtlCol="0">
            <a:spAutoFit/>
          </a:bodyPr>
          <a:lstStyle/>
          <a:p>
            <a:pPr algn="ctr"/>
            <a:r>
              <a:rPr lang="en-US" sz="2800" b="1">
                <a:solidFill>
                  <a:srgbClr val="FF0000"/>
                </a:solidFill>
              </a:rPr>
              <a:t>What about the squares and the hexagons?  It’s not very easy to see.  Any ideas?</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610105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217344" y="1597416"/>
            <a:ext cx="629913" cy="584377"/>
          </a:xfrm>
          <a:prstGeom prst="rect">
            <a:avLst/>
          </a:prstGeom>
        </p:spPr>
      </p:pic>
      <p:pic>
        <p:nvPicPr>
          <p:cNvPr id="7" name="Picture 6"/>
          <p:cNvPicPr>
            <a:picLocks noChangeAspect="1"/>
          </p:cNvPicPr>
          <p:nvPr/>
        </p:nvPicPr>
        <p:blipFill>
          <a:blip r:embed="rId3"/>
          <a:stretch>
            <a:fillRect/>
          </a:stretch>
        </p:blipFill>
        <p:spPr>
          <a:xfrm>
            <a:off x="1564240" y="1599875"/>
            <a:ext cx="629913" cy="584377"/>
          </a:xfrm>
          <a:prstGeom prst="rect">
            <a:avLst/>
          </a:prstGeom>
        </p:spPr>
      </p:pic>
      <p:pic>
        <p:nvPicPr>
          <p:cNvPr id="8" name="Picture 7"/>
          <p:cNvPicPr>
            <a:picLocks noChangeAspect="1"/>
          </p:cNvPicPr>
          <p:nvPr/>
        </p:nvPicPr>
        <p:blipFill>
          <a:blip r:embed="rId3"/>
          <a:stretch>
            <a:fillRect/>
          </a:stretch>
        </p:blipFill>
        <p:spPr>
          <a:xfrm>
            <a:off x="4123931" y="1597416"/>
            <a:ext cx="629913" cy="584377"/>
          </a:xfrm>
          <a:prstGeom prst="rect">
            <a:avLst/>
          </a:prstGeom>
        </p:spPr>
      </p:pic>
      <p:pic>
        <p:nvPicPr>
          <p:cNvPr id="9" name="Picture 8"/>
          <p:cNvPicPr>
            <a:picLocks noChangeAspect="1"/>
          </p:cNvPicPr>
          <p:nvPr/>
        </p:nvPicPr>
        <p:blipFill>
          <a:blip r:embed="rId3"/>
          <a:stretch>
            <a:fillRect/>
          </a:stretch>
        </p:blipFill>
        <p:spPr>
          <a:xfrm>
            <a:off x="6069864" y="1597416"/>
            <a:ext cx="629913" cy="584377"/>
          </a:xfrm>
          <a:prstGeom prst="rect">
            <a:avLst/>
          </a:prstGeom>
        </p:spPr>
      </p:pic>
      <p:pic>
        <p:nvPicPr>
          <p:cNvPr id="10" name="Picture 9"/>
          <p:cNvPicPr>
            <a:picLocks noChangeAspect="1"/>
          </p:cNvPicPr>
          <p:nvPr/>
        </p:nvPicPr>
        <p:blipFill>
          <a:blip r:embed="rId3"/>
          <a:stretch>
            <a:fillRect/>
          </a:stretch>
        </p:blipFill>
        <p:spPr>
          <a:xfrm>
            <a:off x="5412385" y="1597416"/>
            <a:ext cx="629913" cy="584377"/>
          </a:xfrm>
          <a:prstGeom prst="rect">
            <a:avLst/>
          </a:prstGeom>
        </p:spPr>
      </p:pic>
      <p:pic>
        <p:nvPicPr>
          <p:cNvPr id="11" name="Picture 10"/>
          <p:cNvPicPr>
            <a:picLocks noChangeAspect="1"/>
          </p:cNvPicPr>
          <p:nvPr/>
        </p:nvPicPr>
        <p:blipFill>
          <a:blip r:embed="rId3"/>
          <a:stretch>
            <a:fillRect/>
          </a:stretch>
        </p:blipFill>
        <p:spPr>
          <a:xfrm>
            <a:off x="4768158" y="1597416"/>
            <a:ext cx="629913" cy="584377"/>
          </a:xfrm>
          <a:prstGeom prst="rect">
            <a:avLst/>
          </a:prstGeom>
        </p:spPr>
      </p:pic>
      <p:pic>
        <p:nvPicPr>
          <p:cNvPr id="13" name="Picture 12"/>
          <p:cNvPicPr>
            <a:picLocks noChangeAspect="1"/>
          </p:cNvPicPr>
          <p:nvPr/>
        </p:nvPicPr>
        <p:blipFill>
          <a:blip r:embed="rId3"/>
          <a:stretch>
            <a:fillRect/>
          </a:stretch>
        </p:blipFill>
        <p:spPr>
          <a:xfrm>
            <a:off x="3479704" y="1597416"/>
            <a:ext cx="629913" cy="584377"/>
          </a:xfrm>
          <a:prstGeom prst="rect">
            <a:avLst/>
          </a:prstGeom>
        </p:spPr>
      </p:pic>
      <p:pic>
        <p:nvPicPr>
          <p:cNvPr id="15" name="Picture 14"/>
          <p:cNvPicPr>
            <a:picLocks noChangeAspect="1"/>
          </p:cNvPicPr>
          <p:nvPr/>
        </p:nvPicPr>
        <p:blipFill>
          <a:blip r:embed="rId3"/>
          <a:stretch>
            <a:fillRect/>
          </a:stretch>
        </p:blipFill>
        <p:spPr>
          <a:xfrm>
            <a:off x="2835477" y="1597416"/>
            <a:ext cx="629913" cy="584377"/>
          </a:xfrm>
          <a:prstGeom prst="rect">
            <a:avLst/>
          </a:prstGeom>
        </p:spPr>
      </p:pic>
      <p:pic>
        <p:nvPicPr>
          <p:cNvPr id="31" name="Picture 30"/>
          <p:cNvPicPr>
            <a:picLocks noChangeAspect="1"/>
          </p:cNvPicPr>
          <p:nvPr/>
        </p:nvPicPr>
        <p:blipFill>
          <a:blip r:embed="rId4"/>
          <a:stretch>
            <a:fillRect/>
          </a:stretch>
        </p:blipFill>
        <p:spPr>
          <a:xfrm>
            <a:off x="2349715" y="2932426"/>
            <a:ext cx="850003" cy="781699"/>
          </a:xfrm>
          <a:prstGeom prst="rect">
            <a:avLst/>
          </a:prstGeom>
        </p:spPr>
      </p:pic>
      <p:pic>
        <p:nvPicPr>
          <p:cNvPr id="32" name="Picture 31"/>
          <p:cNvPicPr>
            <a:picLocks noChangeAspect="1"/>
          </p:cNvPicPr>
          <p:nvPr/>
        </p:nvPicPr>
        <p:blipFill>
          <a:blip r:embed="rId4"/>
          <a:stretch>
            <a:fillRect/>
          </a:stretch>
        </p:blipFill>
        <p:spPr>
          <a:xfrm>
            <a:off x="1464017" y="2932426"/>
            <a:ext cx="850003" cy="781699"/>
          </a:xfrm>
          <a:prstGeom prst="rect">
            <a:avLst/>
          </a:prstGeom>
        </p:spPr>
      </p:pic>
      <p:pic>
        <p:nvPicPr>
          <p:cNvPr id="33" name="Picture 32"/>
          <p:cNvPicPr>
            <a:picLocks noChangeAspect="1"/>
          </p:cNvPicPr>
          <p:nvPr/>
        </p:nvPicPr>
        <p:blipFill>
          <a:blip r:embed="rId4"/>
          <a:stretch>
            <a:fillRect/>
          </a:stretch>
        </p:blipFill>
        <p:spPr>
          <a:xfrm>
            <a:off x="4123931" y="2932424"/>
            <a:ext cx="850003" cy="781699"/>
          </a:xfrm>
          <a:prstGeom prst="rect">
            <a:avLst/>
          </a:prstGeom>
        </p:spPr>
      </p:pic>
      <p:pic>
        <p:nvPicPr>
          <p:cNvPr id="34" name="Picture 33"/>
          <p:cNvPicPr>
            <a:picLocks noChangeAspect="1"/>
          </p:cNvPicPr>
          <p:nvPr/>
        </p:nvPicPr>
        <p:blipFill>
          <a:blip r:embed="rId4"/>
          <a:stretch>
            <a:fillRect/>
          </a:stretch>
        </p:blipFill>
        <p:spPr>
          <a:xfrm>
            <a:off x="3255772" y="2932425"/>
            <a:ext cx="850003" cy="781699"/>
          </a:xfrm>
          <a:prstGeom prst="rect">
            <a:avLst/>
          </a:prstGeom>
        </p:spPr>
      </p:pic>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36880" y="4033805"/>
            <a:ext cx="7844615" cy="1384995"/>
          </a:xfrm>
          <a:prstGeom prst="rect">
            <a:avLst/>
          </a:prstGeom>
          <a:noFill/>
        </p:spPr>
        <p:txBody>
          <a:bodyPr wrap="square" rtlCol="0">
            <a:spAutoFit/>
          </a:bodyPr>
          <a:lstStyle/>
          <a:p>
            <a:pPr algn="ctr"/>
            <a:r>
              <a:rPr lang="en-US" sz="2800" b="1">
                <a:solidFill>
                  <a:srgbClr val="FF0000"/>
                </a:solidFill>
              </a:rPr>
              <a:t>I put my squares in a row with the hexagons lined  up right underneath.  What do you notice?</a:t>
            </a:r>
          </a:p>
          <a:p>
            <a:pPr algn="ctr"/>
            <a:r>
              <a:rPr lang="en-US" sz="1400" b="1">
                <a:solidFill>
                  <a:srgbClr val="FF0000"/>
                </a:solidFill>
              </a:rPr>
              <a:t>(Draw lines between the squares and hexagons to show which set has more.  Then, count                     each shape and write the number at the end of each row.)</a:t>
            </a:r>
          </a:p>
        </p:txBody>
      </p:sp>
      <p:pic>
        <p:nvPicPr>
          <p:cNvPr id="39" name="Picture 38"/>
          <p:cNvPicPr>
            <a:picLocks noChangeAspect="1"/>
          </p:cNvPicPr>
          <p:nvPr/>
        </p:nvPicPr>
        <p:blipFill>
          <a:blip r:embed="rId4"/>
          <a:stretch>
            <a:fillRect/>
          </a:stretch>
        </p:blipFill>
        <p:spPr>
          <a:xfrm>
            <a:off x="4992090" y="2932424"/>
            <a:ext cx="850003" cy="781699"/>
          </a:xfrm>
          <a:prstGeom prst="rect">
            <a:avLst/>
          </a:prstGeom>
        </p:spPr>
      </p:pic>
      <p:pic>
        <p:nvPicPr>
          <p:cNvPr id="43" name="Picture 42"/>
          <p:cNvPicPr>
            <a:picLocks noChangeAspect="1"/>
          </p:cNvPicPr>
          <p:nvPr/>
        </p:nvPicPr>
        <p:blipFill>
          <a:blip r:embed="rId4"/>
          <a:stretch>
            <a:fillRect/>
          </a:stretch>
        </p:blipFill>
        <p:spPr>
          <a:xfrm>
            <a:off x="5842093" y="2932424"/>
            <a:ext cx="850003" cy="781699"/>
          </a:xfrm>
          <a:prstGeom prst="rect">
            <a:avLst/>
          </a:prstGeom>
        </p:spPr>
      </p:pic>
      <p:pic>
        <p:nvPicPr>
          <p:cNvPr id="44" name="Picture 43"/>
          <p:cNvPicPr>
            <a:picLocks noChangeAspect="1"/>
          </p:cNvPicPr>
          <p:nvPr/>
        </p:nvPicPr>
        <p:blipFill>
          <a:blip r:embed="rId4"/>
          <a:stretch>
            <a:fillRect/>
          </a:stretch>
        </p:blipFill>
        <p:spPr>
          <a:xfrm>
            <a:off x="6699777" y="2932424"/>
            <a:ext cx="850003" cy="781699"/>
          </a:xfrm>
          <a:prstGeom prst="rect">
            <a:avLst/>
          </a:prstGeom>
        </p:spPr>
      </p:pic>
      <p:pic>
        <p:nvPicPr>
          <p:cNvPr id="22"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499" y="5570232"/>
            <a:ext cx="1061518" cy="923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7931" y="5570232"/>
            <a:ext cx="1061518" cy="9235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977900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217344" y="1597416"/>
            <a:ext cx="629913" cy="584377"/>
          </a:xfrm>
          <a:prstGeom prst="rect">
            <a:avLst/>
          </a:prstGeom>
        </p:spPr>
      </p:pic>
      <p:pic>
        <p:nvPicPr>
          <p:cNvPr id="7" name="Picture 6"/>
          <p:cNvPicPr>
            <a:picLocks noChangeAspect="1"/>
          </p:cNvPicPr>
          <p:nvPr/>
        </p:nvPicPr>
        <p:blipFill>
          <a:blip r:embed="rId3"/>
          <a:stretch>
            <a:fillRect/>
          </a:stretch>
        </p:blipFill>
        <p:spPr>
          <a:xfrm>
            <a:off x="1564240" y="1599875"/>
            <a:ext cx="629913" cy="584377"/>
          </a:xfrm>
          <a:prstGeom prst="rect">
            <a:avLst/>
          </a:prstGeom>
        </p:spPr>
      </p:pic>
      <p:pic>
        <p:nvPicPr>
          <p:cNvPr id="8" name="Picture 7"/>
          <p:cNvPicPr>
            <a:picLocks noChangeAspect="1"/>
          </p:cNvPicPr>
          <p:nvPr/>
        </p:nvPicPr>
        <p:blipFill>
          <a:blip r:embed="rId3"/>
          <a:stretch>
            <a:fillRect/>
          </a:stretch>
        </p:blipFill>
        <p:spPr>
          <a:xfrm>
            <a:off x="4123931" y="1597416"/>
            <a:ext cx="629913" cy="584377"/>
          </a:xfrm>
          <a:prstGeom prst="rect">
            <a:avLst/>
          </a:prstGeom>
        </p:spPr>
      </p:pic>
      <p:pic>
        <p:nvPicPr>
          <p:cNvPr id="9" name="Picture 8"/>
          <p:cNvPicPr>
            <a:picLocks noChangeAspect="1"/>
          </p:cNvPicPr>
          <p:nvPr/>
        </p:nvPicPr>
        <p:blipFill>
          <a:blip r:embed="rId3"/>
          <a:stretch>
            <a:fillRect/>
          </a:stretch>
        </p:blipFill>
        <p:spPr>
          <a:xfrm>
            <a:off x="6069864" y="1597416"/>
            <a:ext cx="629913" cy="584377"/>
          </a:xfrm>
          <a:prstGeom prst="rect">
            <a:avLst/>
          </a:prstGeom>
        </p:spPr>
      </p:pic>
      <p:pic>
        <p:nvPicPr>
          <p:cNvPr id="10" name="Picture 9"/>
          <p:cNvPicPr>
            <a:picLocks noChangeAspect="1"/>
          </p:cNvPicPr>
          <p:nvPr/>
        </p:nvPicPr>
        <p:blipFill>
          <a:blip r:embed="rId3"/>
          <a:stretch>
            <a:fillRect/>
          </a:stretch>
        </p:blipFill>
        <p:spPr>
          <a:xfrm>
            <a:off x="5412385" y="1597416"/>
            <a:ext cx="629913" cy="584377"/>
          </a:xfrm>
          <a:prstGeom prst="rect">
            <a:avLst/>
          </a:prstGeom>
        </p:spPr>
      </p:pic>
      <p:pic>
        <p:nvPicPr>
          <p:cNvPr id="11" name="Picture 10"/>
          <p:cNvPicPr>
            <a:picLocks noChangeAspect="1"/>
          </p:cNvPicPr>
          <p:nvPr/>
        </p:nvPicPr>
        <p:blipFill>
          <a:blip r:embed="rId3"/>
          <a:stretch>
            <a:fillRect/>
          </a:stretch>
        </p:blipFill>
        <p:spPr>
          <a:xfrm>
            <a:off x="4768158" y="1597416"/>
            <a:ext cx="629913" cy="584377"/>
          </a:xfrm>
          <a:prstGeom prst="rect">
            <a:avLst/>
          </a:prstGeom>
        </p:spPr>
      </p:pic>
      <p:pic>
        <p:nvPicPr>
          <p:cNvPr id="13" name="Picture 12"/>
          <p:cNvPicPr>
            <a:picLocks noChangeAspect="1"/>
          </p:cNvPicPr>
          <p:nvPr/>
        </p:nvPicPr>
        <p:blipFill>
          <a:blip r:embed="rId3"/>
          <a:stretch>
            <a:fillRect/>
          </a:stretch>
        </p:blipFill>
        <p:spPr>
          <a:xfrm>
            <a:off x="3479704" y="1597416"/>
            <a:ext cx="629913" cy="584377"/>
          </a:xfrm>
          <a:prstGeom prst="rect">
            <a:avLst/>
          </a:prstGeom>
        </p:spPr>
      </p:pic>
      <p:pic>
        <p:nvPicPr>
          <p:cNvPr id="15" name="Picture 14"/>
          <p:cNvPicPr>
            <a:picLocks noChangeAspect="1"/>
          </p:cNvPicPr>
          <p:nvPr/>
        </p:nvPicPr>
        <p:blipFill>
          <a:blip r:embed="rId3"/>
          <a:stretch>
            <a:fillRect/>
          </a:stretch>
        </p:blipFill>
        <p:spPr>
          <a:xfrm>
            <a:off x="2835477" y="1597416"/>
            <a:ext cx="629913" cy="584377"/>
          </a:xfrm>
          <a:prstGeom prst="rect">
            <a:avLst/>
          </a:prstGeom>
        </p:spPr>
      </p:pic>
      <p:pic>
        <p:nvPicPr>
          <p:cNvPr id="31" name="Picture 30"/>
          <p:cNvPicPr>
            <a:picLocks noChangeAspect="1"/>
          </p:cNvPicPr>
          <p:nvPr/>
        </p:nvPicPr>
        <p:blipFill>
          <a:blip r:embed="rId4"/>
          <a:stretch>
            <a:fillRect/>
          </a:stretch>
        </p:blipFill>
        <p:spPr>
          <a:xfrm>
            <a:off x="2349715" y="2932426"/>
            <a:ext cx="850003" cy="781699"/>
          </a:xfrm>
          <a:prstGeom prst="rect">
            <a:avLst/>
          </a:prstGeom>
        </p:spPr>
      </p:pic>
      <p:pic>
        <p:nvPicPr>
          <p:cNvPr id="32" name="Picture 31"/>
          <p:cNvPicPr>
            <a:picLocks noChangeAspect="1"/>
          </p:cNvPicPr>
          <p:nvPr/>
        </p:nvPicPr>
        <p:blipFill>
          <a:blip r:embed="rId4"/>
          <a:stretch>
            <a:fillRect/>
          </a:stretch>
        </p:blipFill>
        <p:spPr>
          <a:xfrm>
            <a:off x="1464017" y="2932426"/>
            <a:ext cx="850003" cy="781699"/>
          </a:xfrm>
          <a:prstGeom prst="rect">
            <a:avLst/>
          </a:prstGeom>
        </p:spPr>
      </p:pic>
      <p:pic>
        <p:nvPicPr>
          <p:cNvPr id="33" name="Picture 32"/>
          <p:cNvPicPr>
            <a:picLocks noChangeAspect="1"/>
          </p:cNvPicPr>
          <p:nvPr/>
        </p:nvPicPr>
        <p:blipFill>
          <a:blip r:embed="rId4"/>
          <a:stretch>
            <a:fillRect/>
          </a:stretch>
        </p:blipFill>
        <p:spPr>
          <a:xfrm>
            <a:off x="4123931" y="2932424"/>
            <a:ext cx="850003" cy="781699"/>
          </a:xfrm>
          <a:prstGeom prst="rect">
            <a:avLst/>
          </a:prstGeom>
        </p:spPr>
      </p:pic>
      <p:pic>
        <p:nvPicPr>
          <p:cNvPr id="34" name="Picture 33"/>
          <p:cNvPicPr>
            <a:picLocks noChangeAspect="1"/>
          </p:cNvPicPr>
          <p:nvPr/>
        </p:nvPicPr>
        <p:blipFill>
          <a:blip r:embed="rId4"/>
          <a:stretch>
            <a:fillRect/>
          </a:stretch>
        </p:blipFill>
        <p:spPr>
          <a:xfrm>
            <a:off x="3255772" y="2932425"/>
            <a:ext cx="850003" cy="781699"/>
          </a:xfrm>
          <a:prstGeom prst="rect">
            <a:avLst/>
          </a:prstGeom>
        </p:spPr>
      </p:pic>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12775" y="4307916"/>
            <a:ext cx="7844615" cy="523220"/>
          </a:xfrm>
          <a:prstGeom prst="rect">
            <a:avLst/>
          </a:prstGeom>
          <a:noFill/>
        </p:spPr>
        <p:txBody>
          <a:bodyPr wrap="square" rtlCol="0">
            <a:spAutoFit/>
          </a:bodyPr>
          <a:lstStyle/>
          <a:p>
            <a:pPr algn="ctr"/>
            <a:r>
              <a:rPr lang="en-US" sz="2800" b="1">
                <a:solidFill>
                  <a:srgbClr val="FF0000"/>
                </a:solidFill>
              </a:rPr>
              <a:t>Ask your partner, “Which is more, 8 or 7?”</a:t>
            </a:r>
            <a:endParaRPr lang="en-US" sz="1400" b="1">
              <a:solidFill>
                <a:srgbClr val="FF0000"/>
              </a:solidFill>
            </a:endParaRPr>
          </a:p>
        </p:txBody>
      </p:sp>
      <p:pic>
        <p:nvPicPr>
          <p:cNvPr id="39" name="Picture 38"/>
          <p:cNvPicPr>
            <a:picLocks noChangeAspect="1"/>
          </p:cNvPicPr>
          <p:nvPr/>
        </p:nvPicPr>
        <p:blipFill>
          <a:blip r:embed="rId4"/>
          <a:stretch>
            <a:fillRect/>
          </a:stretch>
        </p:blipFill>
        <p:spPr>
          <a:xfrm>
            <a:off x="4992090" y="2932424"/>
            <a:ext cx="850003" cy="781699"/>
          </a:xfrm>
          <a:prstGeom prst="rect">
            <a:avLst/>
          </a:prstGeom>
        </p:spPr>
      </p:pic>
      <p:pic>
        <p:nvPicPr>
          <p:cNvPr id="43" name="Picture 42"/>
          <p:cNvPicPr>
            <a:picLocks noChangeAspect="1"/>
          </p:cNvPicPr>
          <p:nvPr/>
        </p:nvPicPr>
        <p:blipFill>
          <a:blip r:embed="rId4"/>
          <a:stretch>
            <a:fillRect/>
          </a:stretch>
        </p:blipFill>
        <p:spPr>
          <a:xfrm>
            <a:off x="5842093" y="2932424"/>
            <a:ext cx="850003" cy="781699"/>
          </a:xfrm>
          <a:prstGeom prst="rect">
            <a:avLst/>
          </a:prstGeom>
        </p:spPr>
      </p:pic>
      <p:pic>
        <p:nvPicPr>
          <p:cNvPr id="44" name="Picture 43"/>
          <p:cNvPicPr>
            <a:picLocks noChangeAspect="1"/>
          </p:cNvPicPr>
          <p:nvPr/>
        </p:nvPicPr>
        <p:blipFill>
          <a:blip r:embed="rId4"/>
          <a:stretch>
            <a:fillRect/>
          </a:stretch>
        </p:blipFill>
        <p:spPr>
          <a:xfrm>
            <a:off x="6699777" y="2932424"/>
            <a:ext cx="850003" cy="781699"/>
          </a:xfrm>
          <a:prstGeom prst="rect">
            <a:avLst/>
          </a:prstGeom>
        </p:spPr>
      </p:pic>
      <p:pic>
        <p:nvPicPr>
          <p:cNvPr id="22"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62" y="5424928"/>
            <a:ext cx="1213229" cy="10555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220" y="5424927"/>
            <a:ext cx="1213229" cy="105550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7183286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5825764"/>
            <a:ext cx="7844615" cy="523220"/>
          </a:xfrm>
          <a:prstGeom prst="rect">
            <a:avLst/>
          </a:prstGeom>
          <a:noFill/>
        </p:spPr>
        <p:txBody>
          <a:bodyPr wrap="square" rtlCol="0">
            <a:spAutoFit/>
          </a:bodyPr>
          <a:lstStyle/>
          <a:p>
            <a:pPr algn="ctr"/>
            <a:r>
              <a:rPr lang="en-US" sz="2800" b="1">
                <a:solidFill>
                  <a:srgbClr val="FF0000"/>
                </a:solidFill>
              </a:rPr>
              <a:t>What about the rectangles and the triangles? </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1687327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4031195"/>
            <a:ext cx="7844615" cy="954107"/>
          </a:xfrm>
          <a:prstGeom prst="rect">
            <a:avLst/>
          </a:prstGeom>
          <a:noFill/>
        </p:spPr>
        <p:txBody>
          <a:bodyPr wrap="square" rtlCol="0">
            <a:spAutoFit/>
          </a:bodyPr>
          <a:lstStyle/>
          <a:p>
            <a:pPr algn="ctr"/>
            <a:r>
              <a:rPr lang="en-US" sz="2800" b="1">
                <a:solidFill>
                  <a:srgbClr val="FF0000"/>
                </a:solidFill>
              </a:rPr>
              <a:t>Now that they are in rows, what do you notice?</a:t>
            </a:r>
          </a:p>
          <a:p>
            <a:pPr algn="ctr"/>
            <a:r>
              <a:rPr lang="en-US" sz="1400" b="1">
                <a:solidFill>
                  <a:srgbClr val="FF0000"/>
                </a:solidFill>
              </a:rPr>
              <a:t>(Draw lines between the triangles and rectangles to show which set has more.  Then, count                     each shape and write the number at the end of each row.)</a:t>
            </a:r>
          </a:p>
        </p:txBody>
      </p:sp>
      <p:pic>
        <p:nvPicPr>
          <p:cNvPr id="22" name="Picture 21"/>
          <p:cNvPicPr>
            <a:picLocks noChangeAspect="1"/>
          </p:cNvPicPr>
          <p:nvPr/>
        </p:nvPicPr>
        <p:blipFill>
          <a:blip r:embed="rId3"/>
          <a:stretch>
            <a:fillRect/>
          </a:stretch>
        </p:blipFill>
        <p:spPr>
          <a:xfrm>
            <a:off x="1839004" y="1228640"/>
            <a:ext cx="934393" cy="844232"/>
          </a:xfrm>
          <a:prstGeom prst="rect">
            <a:avLst/>
          </a:prstGeom>
        </p:spPr>
      </p:pic>
      <p:pic>
        <p:nvPicPr>
          <p:cNvPr id="23" name="Picture 22"/>
          <p:cNvPicPr>
            <a:picLocks noChangeAspect="1"/>
          </p:cNvPicPr>
          <p:nvPr/>
        </p:nvPicPr>
        <p:blipFill>
          <a:blip r:embed="rId3"/>
          <a:stretch>
            <a:fillRect/>
          </a:stretch>
        </p:blipFill>
        <p:spPr>
          <a:xfrm>
            <a:off x="2773397" y="1228640"/>
            <a:ext cx="934393" cy="844232"/>
          </a:xfrm>
          <a:prstGeom prst="rect">
            <a:avLst/>
          </a:prstGeom>
        </p:spPr>
      </p:pic>
      <p:pic>
        <p:nvPicPr>
          <p:cNvPr id="24" name="Picture 23"/>
          <p:cNvPicPr>
            <a:picLocks noChangeAspect="1"/>
          </p:cNvPicPr>
          <p:nvPr/>
        </p:nvPicPr>
        <p:blipFill>
          <a:blip r:embed="rId3"/>
          <a:stretch>
            <a:fillRect/>
          </a:stretch>
        </p:blipFill>
        <p:spPr>
          <a:xfrm>
            <a:off x="3730981" y="1228640"/>
            <a:ext cx="934393" cy="844232"/>
          </a:xfrm>
          <a:prstGeom prst="rect">
            <a:avLst/>
          </a:prstGeom>
        </p:spPr>
      </p:pic>
      <p:pic>
        <p:nvPicPr>
          <p:cNvPr id="25" name="Picture 24"/>
          <p:cNvPicPr>
            <a:picLocks noChangeAspect="1"/>
          </p:cNvPicPr>
          <p:nvPr/>
        </p:nvPicPr>
        <p:blipFill>
          <a:blip r:embed="rId3"/>
          <a:stretch>
            <a:fillRect/>
          </a:stretch>
        </p:blipFill>
        <p:spPr>
          <a:xfrm>
            <a:off x="4678626" y="1219798"/>
            <a:ext cx="934393" cy="844232"/>
          </a:xfrm>
          <a:prstGeom prst="rect">
            <a:avLst/>
          </a:prstGeom>
        </p:spPr>
      </p:pic>
      <p:pic>
        <p:nvPicPr>
          <p:cNvPr id="26" name="Picture 25"/>
          <p:cNvPicPr>
            <a:picLocks noChangeAspect="1"/>
          </p:cNvPicPr>
          <p:nvPr/>
        </p:nvPicPr>
        <p:blipFill>
          <a:blip r:embed="rId4"/>
          <a:stretch>
            <a:fillRect/>
          </a:stretch>
        </p:blipFill>
        <p:spPr>
          <a:xfrm>
            <a:off x="1839004" y="3064831"/>
            <a:ext cx="1032147" cy="432591"/>
          </a:xfrm>
          <a:prstGeom prst="rect">
            <a:avLst/>
          </a:prstGeom>
        </p:spPr>
      </p:pic>
      <p:pic>
        <p:nvPicPr>
          <p:cNvPr id="27" name="Picture 26"/>
          <p:cNvPicPr>
            <a:picLocks noChangeAspect="1"/>
          </p:cNvPicPr>
          <p:nvPr/>
        </p:nvPicPr>
        <p:blipFill>
          <a:blip r:embed="rId4"/>
          <a:stretch>
            <a:fillRect/>
          </a:stretch>
        </p:blipFill>
        <p:spPr>
          <a:xfrm>
            <a:off x="2881090" y="3064830"/>
            <a:ext cx="1032147" cy="432591"/>
          </a:xfrm>
          <a:prstGeom prst="rect">
            <a:avLst/>
          </a:prstGeom>
        </p:spPr>
      </p:pic>
      <p:pic>
        <p:nvPicPr>
          <p:cNvPr id="28" name="Picture 27"/>
          <p:cNvPicPr>
            <a:picLocks noChangeAspect="1"/>
          </p:cNvPicPr>
          <p:nvPr/>
        </p:nvPicPr>
        <p:blipFill>
          <a:blip r:embed="rId4"/>
          <a:stretch>
            <a:fillRect/>
          </a:stretch>
        </p:blipFill>
        <p:spPr>
          <a:xfrm>
            <a:off x="3941109" y="3064830"/>
            <a:ext cx="1032147" cy="432591"/>
          </a:xfrm>
          <a:prstGeom prst="rect">
            <a:avLst/>
          </a:prstGeom>
        </p:spPr>
      </p:pic>
      <p:pic>
        <p:nvPicPr>
          <p:cNvPr id="29" name="Picture 28"/>
          <p:cNvPicPr>
            <a:picLocks noChangeAspect="1"/>
          </p:cNvPicPr>
          <p:nvPr/>
        </p:nvPicPr>
        <p:blipFill>
          <a:blip r:embed="rId4"/>
          <a:stretch>
            <a:fillRect/>
          </a:stretch>
        </p:blipFill>
        <p:spPr>
          <a:xfrm>
            <a:off x="5001128" y="3066619"/>
            <a:ext cx="1032147" cy="432591"/>
          </a:xfrm>
          <a:prstGeom prst="rect">
            <a:avLst/>
          </a:prstGeom>
        </p:spPr>
      </p:pic>
      <p:pic>
        <p:nvPicPr>
          <p:cNvPr id="30" name="Picture 29"/>
          <p:cNvPicPr>
            <a:picLocks noChangeAspect="1"/>
          </p:cNvPicPr>
          <p:nvPr/>
        </p:nvPicPr>
        <p:blipFill>
          <a:blip r:embed="rId4"/>
          <a:stretch>
            <a:fillRect/>
          </a:stretch>
        </p:blipFill>
        <p:spPr>
          <a:xfrm>
            <a:off x="6051208" y="3064830"/>
            <a:ext cx="1032147" cy="432591"/>
          </a:xfrm>
          <a:prstGeom prst="rect">
            <a:avLst/>
          </a:prstGeom>
        </p:spPr>
      </p:pic>
      <p:pic>
        <p:nvPicPr>
          <p:cNvPr id="16"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62" y="5424928"/>
            <a:ext cx="1213229" cy="10555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220" y="5424927"/>
            <a:ext cx="1213229" cy="10555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978307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49692" y="5825764"/>
            <a:ext cx="7844615" cy="523220"/>
          </a:xfrm>
          <a:prstGeom prst="rect">
            <a:avLst/>
          </a:prstGeom>
          <a:noFill/>
        </p:spPr>
        <p:txBody>
          <a:bodyPr wrap="square" rtlCol="0">
            <a:spAutoFit/>
          </a:bodyPr>
          <a:lstStyle/>
          <a:p>
            <a:pPr algn="ctr"/>
            <a:r>
              <a:rPr lang="en-US" sz="2800" b="1">
                <a:solidFill>
                  <a:srgbClr val="FF0000"/>
                </a:solidFill>
              </a:rPr>
              <a:t>What about the circles and the squares? </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204640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600934" y="4018751"/>
            <a:ext cx="7844615" cy="954107"/>
          </a:xfrm>
          <a:prstGeom prst="rect">
            <a:avLst/>
          </a:prstGeom>
          <a:noFill/>
        </p:spPr>
        <p:txBody>
          <a:bodyPr wrap="square" rtlCol="0">
            <a:spAutoFit/>
          </a:bodyPr>
          <a:lstStyle/>
          <a:p>
            <a:pPr algn="ctr"/>
            <a:r>
              <a:rPr lang="en-US" sz="2800" b="1">
                <a:solidFill>
                  <a:srgbClr val="FF0000"/>
                </a:solidFill>
              </a:rPr>
              <a:t>Now that they are in rows, what do you notice?</a:t>
            </a:r>
          </a:p>
          <a:p>
            <a:pPr algn="ctr"/>
            <a:r>
              <a:rPr lang="en-US" sz="1400" b="1">
                <a:solidFill>
                  <a:srgbClr val="FF0000"/>
                </a:solidFill>
              </a:rPr>
              <a:t>(Draw lines between the circles and squares to show which set has more.  Then, count                             each shape and write the number at the end of each row.)</a:t>
            </a:r>
          </a:p>
        </p:txBody>
      </p:sp>
      <p:pic>
        <p:nvPicPr>
          <p:cNvPr id="16" name="Picture 15"/>
          <p:cNvPicPr>
            <a:picLocks noChangeAspect="1"/>
          </p:cNvPicPr>
          <p:nvPr/>
        </p:nvPicPr>
        <p:blipFill>
          <a:blip r:embed="rId3"/>
          <a:stretch>
            <a:fillRect/>
          </a:stretch>
        </p:blipFill>
        <p:spPr>
          <a:xfrm>
            <a:off x="1509910" y="1370141"/>
            <a:ext cx="622324" cy="683039"/>
          </a:xfrm>
          <a:prstGeom prst="rect">
            <a:avLst/>
          </a:prstGeom>
        </p:spPr>
      </p:pic>
      <p:pic>
        <p:nvPicPr>
          <p:cNvPr id="17" name="Picture 16"/>
          <p:cNvPicPr>
            <a:picLocks noChangeAspect="1"/>
          </p:cNvPicPr>
          <p:nvPr/>
        </p:nvPicPr>
        <p:blipFill>
          <a:blip r:embed="rId3"/>
          <a:stretch>
            <a:fillRect/>
          </a:stretch>
        </p:blipFill>
        <p:spPr>
          <a:xfrm>
            <a:off x="2151586" y="1370141"/>
            <a:ext cx="622324" cy="683039"/>
          </a:xfrm>
          <a:prstGeom prst="rect">
            <a:avLst/>
          </a:prstGeom>
        </p:spPr>
      </p:pic>
      <p:pic>
        <p:nvPicPr>
          <p:cNvPr id="18" name="Picture 17"/>
          <p:cNvPicPr>
            <a:picLocks noChangeAspect="1"/>
          </p:cNvPicPr>
          <p:nvPr/>
        </p:nvPicPr>
        <p:blipFill>
          <a:blip r:embed="rId3"/>
          <a:stretch>
            <a:fillRect/>
          </a:stretch>
        </p:blipFill>
        <p:spPr>
          <a:xfrm>
            <a:off x="2796575" y="1370141"/>
            <a:ext cx="622324" cy="683039"/>
          </a:xfrm>
          <a:prstGeom prst="rect">
            <a:avLst/>
          </a:prstGeom>
        </p:spPr>
      </p:pic>
      <p:pic>
        <p:nvPicPr>
          <p:cNvPr id="20" name="Picture 19"/>
          <p:cNvPicPr>
            <a:picLocks noChangeAspect="1"/>
          </p:cNvPicPr>
          <p:nvPr/>
        </p:nvPicPr>
        <p:blipFill>
          <a:blip r:embed="rId3"/>
          <a:stretch>
            <a:fillRect/>
          </a:stretch>
        </p:blipFill>
        <p:spPr>
          <a:xfrm>
            <a:off x="3418899" y="1370141"/>
            <a:ext cx="622324" cy="683039"/>
          </a:xfrm>
          <a:prstGeom prst="rect">
            <a:avLst/>
          </a:prstGeom>
        </p:spPr>
      </p:pic>
      <p:pic>
        <p:nvPicPr>
          <p:cNvPr id="21" name="Picture 20"/>
          <p:cNvPicPr>
            <a:picLocks noChangeAspect="1"/>
          </p:cNvPicPr>
          <p:nvPr/>
        </p:nvPicPr>
        <p:blipFill>
          <a:blip r:embed="rId3"/>
          <a:stretch>
            <a:fillRect/>
          </a:stretch>
        </p:blipFill>
        <p:spPr>
          <a:xfrm>
            <a:off x="4021838" y="1370141"/>
            <a:ext cx="622324" cy="683039"/>
          </a:xfrm>
          <a:prstGeom prst="rect">
            <a:avLst/>
          </a:prstGeom>
        </p:spPr>
      </p:pic>
      <p:pic>
        <p:nvPicPr>
          <p:cNvPr id="31" name="Picture 30"/>
          <p:cNvPicPr>
            <a:picLocks noChangeAspect="1"/>
          </p:cNvPicPr>
          <p:nvPr/>
        </p:nvPicPr>
        <p:blipFill>
          <a:blip r:embed="rId3"/>
          <a:stretch>
            <a:fillRect/>
          </a:stretch>
        </p:blipFill>
        <p:spPr>
          <a:xfrm>
            <a:off x="4644162" y="1370141"/>
            <a:ext cx="622324" cy="683039"/>
          </a:xfrm>
          <a:prstGeom prst="rect">
            <a:avLst/>
          </a:prstGeom>
        </p:spPr>
      </p:pic>
      <p:pic>
        <p:nvPicPr>
          <p:cNvPr id="32" name="Picture 31"/>
          <p:cNvPicPr>
            <a:picLocks noChangeAspect="1"/>
          </p:cNvPicPr>
          <p:nvPr/>
        </p:nvPicPr>
        <p:blipFill>
          <a:blip r:embed="rId3"/>
          <a:stretch>
            <a:fillRect/>
          </a:stretch>
        </p:blipFill>
        <p:spPr>
          <a:xfrm>
            <a:off x="5245785" y="1370141"/>
            <a:ext cx="622324" cy="683039"/>
          </a:xfrm>
          <a:prstGeom prst="rect">
            <a:avLst/>
          </a:prstGeom>
        </p:spPr>
      </p:pic>
      <p:pic>
        <p:nvPicPr>
          <p:cNvPr id="33" name="Picture 32"/>
          <p:cNvPicPr>
            <a:picLocks noChangeAspect="1"/>
          </p:cNvPicPr>
          <p:nvPr/>
        </p:nvPicPr>
        <p:blipFill>
          <a:blip r:embed="rId3"/>
          <a:stretch>
            <a:fillRect/>
          </a:stretch>
        </p:blipFill>
        <p:spPr>
          <a:xfrm>
            <a:off x="5873238" y="1370140"/>
            <a:ext cx="622324" cy="683039"/>
          </a:xfrm>
          <a:prstGeom prst="rect">
            <a:avLst/>
          </a:prstGeom>
        </p:spPr>
      </p:pic>
      <p:pic>
        <p:nvPicPr>
          <p:cNvPr id="34" name="Picture 33"/>
          <p:cNvPicPr>
            <a:picLocks noChangeAspect="1"/>
          </p:cNvPicPr>
          <p:nvPr/>
        </p:nvPicPr>
        <p:blipFill>
          <a:blip r:embed="rId3"/>
          <a:stretch>
            <a:fillRect/>
          </a:stretch>
        </p:blipFill>
        <p:spPr>
          <a:xfrm>
            <a:off x="6487543" y="1370140"/>
            <a:ext cx="622324" cy="683039"/>
          </a:xfrm>
          <a:prstGeom prst="rect">
            <a:avLst/>
          </a:prstGeom>
        </p:spPr>
      </p:pic>
      <p:pic>
        <p:nvPicPr>
          <p:cNvPr id="35" name="Picture 34"/>
          <p:cNvPicPr>
            <a:picLocks noChangeAspect="1"/>
          </p:cNvPicPr>
          <p:nvPr/>
        </p:nvPicPr>
        <p:blipFill>
          <a:blip r:embed="rId3"/>
          <a:stretch>
            <a:fillRect/>
          </a:stretch>
        </p:blipFill>
        <p:spPr>
          <a:xfrm>
            <a:off x="7121166" y="1370140"/>
            <a:ext cx="622324" cy="683039"/>
          </a:xfrm>
          <a:prstGeom prst="rect">
            <a:avLst/>
          </a:prstGeom>
        </p:spPr>
      </p:pic>
      <p:pic>
        <p:nvPicPr>
          <p:cNvPr id="36" name="Picture 35"/>
          <p:cNvPicPr>
            <a:picLocks noChangeAspect="1"/>
          </p:cNvPicPr>
          <p:nvPr/>
        </p:nvPicPr>
        <p:blipFill>
          <a:blip r:embed="rId4"/>
          <a:stretch>
            <a:fillRect/>
          </a:stretch>
        </p:blipFill>
        <p:spPr>
          <a:xfrm>
            <a:off x="1627995" y="2978733"/>
            <a:ext cx="629913" cy="584377"/>
          </a:xfrm>
          <a:prstGeom prst="rect">
            <a:avLst/>
          </a:prstGeom>
        </p:spPr>
      </p:pic>
      <p:pic>
        <p:nvPicPr>
          <p:cNvPr id="37" name="Picture 36"/>
          <p:cNvPicPr>
            <a:picLocks noChangeAspect="1"/>
          </p:cNvPicPr>
          <p:nvPr/>
        </p:nvPicPr>
        <p:blipFill>
          <a:blip r:embed="rId4"/>
          <a:stretch>
            <a:fillRect/>
          </a:stretch>
        </p:blipFill>
        <p:spPr>
          <a:xfrm>
            <a:off x="2284747" y="2978733"/>
            <a:ext cx="629913" cy="584377"/>
          </a:xfrm>
          <a:prstGeom prst="rect">
            <a:avLst/>
          </a:prstGeom>
        </p:spPr>
      </p:pic>
      <p:pic>
        <p:nvPicPr>
          <p:cNvPr id="38" name="Picture 37"/>
          <p:cNvPicPr>
            <a:picLocks noChangeAspect="1"/>
          </p:cNvPicPr>
          <p:nvPr/>
        </p:nvPicPr>
        <p:blipFill>
          <a:blip r:embed="rId4"/>
          <a:stretch>
            <a:fillRect/>
          </a:stretch>
        </p:blipFill>
        <p:spPr>
          <a:xfrm>
            <a:off x="2941499" y="2978732"/>
            <a:ext cx="629913" cy="584377"/>
          </a:xfrm>
          <a:prstGeom prst="rect">
            <a:avLst/>
          </a:prstGeom>
        </p:spPr>
      </p:pic>
      <p:pic>
        <p:nvPicPr>
          <p:cNvPr id="39" name="Picture 38"/>
          <p:cNvPicPr>
            <a:picLocks noChangeAspect="1"/>
          </p:cNvPicPr>
          <p:nvPr/>
        </p:nvPicPr>
        <p:blipFill>
          <a:blip r:embed="rId4"/>
          <a:stretch>
            <a:fillRect/>
          </a:stretch>
        </p:blipFill>
        <p:spPr>
          <a:xfrm>
            <a:off x="3578373" y="2978731"/>
            <a:ext cx="629913" cy="584377"/>
          </a:xfrm>
          <a:prstGeom prst="rect">
            <a:avLst/>
          </a:prstGeom>
        </p:spPr>
      </p:pic>
      <p:pic>
        <p:nvPicPr>
          <p:cNvPr id="40" name="Picture 39"/>
          <p:cNvPicPr>
            <a:picLocks noChangeAspect="1"/>
          </p:cNvPicPr>
          <p:nvPr/>
        </p:nvPicPr>
        <p:blipFill>
          <a:blip r:embed="rId4"/>
          <a:stretch>
            <a:fillRect/>
          </a:stretch>
        </p:blipFill>
        <p:spPr>
          <a:xfrm>
            <a:off x="4208286" y="2978731"/>
            <a:ext cx="629913" cy="584377"/>
          </a:xfrm>
          <a:prstGeom prst="rect">
            <a:avLst/>
          </a:prstGeom>
        </p:spPr>
      </p:pic>
      <p:pic>
        <p:nvPicPr>
          <p:cNvPr id="43" name="Picture 42"/>
          <p:cNvPicPr>
            <a:picLocks noChangeAspect="1"/>
          </p:cNvPicPr>
          <p:nvPr/>
        </p:nvPicPr>
        <p:blipFill>
          <a:blip r:embed="rId4"/>
          <a:stretch>
            <a:fillRect/>
          </a:stretch>
        </p:blipFill>
        <p:spPr>
          <a:xfrm>
            <a:off x="4871999" y="2978730"/>
            <a:ext cx="629913" cy="584377"/>
          </a:xfrm>
          <a:prstGeom prst="rect">
            <a:avLst/>
          </a:prstGeom>
        </p:spPr>
      </p:pic>
      <p:pic>
        <p:nvPicPr>
          <p:cNvPr id="44" name="Picture 43"/>
          <p:cNvPicPr>
            <a:picLocks noChangeAspect="1"/>
          </p:cNvPicPr>
          <p:nvPr/>
        </p:nvPicPr>
        <p:blipFill>
          <a:blip r:embed="rId4"/>
          <a:stretch>
            <a:fillRect/>
          </a:stretch>
        </p:blipFill>
        <p:spPr>
          <a:xfrm>
            <a:off x="5532669" y="2982304"/>
            <a:ext cx="629913" cy="584377"/>
          </a:xfrm>
          <a:prstGeom prst="rect">
            <a:avLst/>
          </a:prstGeom>
        </p:spPr>
      </p:pic>
      <p:pic>
        <p:nvPicPr>
          <p:cNvPr id="46" name="Picture 45"/>
          <p:cNvPicPr>
            <a:picLocks noChangeAspect="1"/>
          </p:cNvPicPr>
          <p:nvPr/>
        </p:nvPicPr>
        <p:blipFill>
          <a:blip r:embed="rId4"/>
          <a:stretch>
            <a:fillRect/>
          </a:stretch>
        </p:blipFill>
        <p:spPr>
          <a:xfrm>
            <a:off x="6172586" y="2978730"/>
            <a:ext cx="629913" cy="584377"/>
          </a:xfrm>
          <a:prstGeom prst="rect">
            <a:avLst/>
          </a:prstGeom>
        </p:spPr>
      </p:pic>
      <p:pic>
        <p:nvPicPr>
          <p:cNvPr id="25"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62" y="5424928"/>
            <a:ext cx="1213229" cy="10555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caddomath.org/assets/uploads/2015/07/we-heart-math-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220" y="5424927"/>
            <a:ext cx="1213229" cy="105550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06927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47344"/>
          </a:xfrm>
          <a:prstGeom prst="rect">
            <a:avLst/>
          </a:prstGeom>
          <a:noFill/>
        </p:spPr>
        <p:txBody>
          <a:bodyPr wrap="square" rtlCol="0">
            <a:spAutoFit/>
          </a:bodyPr>
          <a:lstStyle/>
          <a:p>
            <a:pPr algn="ctr"/>
            <a:r>
              <a:rPr lang="en-US" sz="4800" b="1">
                <a:latin typeface="Kristen ITC" panose="03050502040202030202" pitchFamily="66" charset="0"/>
              </a:rPr>
              <a:t>Lesson 17</a:t>
            </a:r>
          </a:p>
          <a:p>
            <a:pPr algn="ctr"/>
            <a:endParaRPr lang="en-US" sz="1050">
              <a:latin typeface="Kristen ITC" panose="03050502040202030202" pitchFamily="66" charset="0"/>
            </a:endParaRPr>
          </a:p>
          <a:p>
            <a:pPr algn="ctr"/>
            <a:endParaRPr lang="en-US" sz="5400">
              <a:latin typeface="Kristen ITC" panose="03050502040202030202" pitchFamily="66" charset="0"/>
            </a:endParaRPr>
          </a:p>
          <a:p>
            <a:pPr algn="ctr"/>
            <a:r>
              <a:rPr lang="en-US" sz="4000">
                <a:latin typeface="Kristen ITC" panose="03050502040202030202" pitchFamily="66" charset="0"/>
              </a:rPr>
              <a:t>I can compare to find if there are enough.</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5177088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25</a:t>
            </a:r>
          </a:p>
        </p:txBody>
      </p:sp>
      <p:sp>
        <p:nvSpPr>
          <p:cNvPr id="42" name="TextBox 41"/>
          <p:cNvSpPr txBox="1"/>
          <p:nvPr/>
        </p:nvSpPr>
        <p:spPr>
          <a:xfrm>
            <a:off x="1175772" y="5799404"/>
            <a:ext cx="7315616" cy="830997"/>
          </a:xfrm>
          <a:prstGeom prst="rect">
            <a:avLst/>
          </a:prstGeom>
          <a:noFill/>
        </p:spPr>
        <p:txBody>
          <a:bodyPr wrap="square" rtlCol="0">
            <a:spAutoFit/>
          </a:bodyPr>
          <a:lstStyle/>
          <a:p>
            <a:pPr algn="ctr"/>
            <a:r>
              <a:rPr lang="en-US" sz="2400" b="1">
                <a:solidFill>
                  <a:srgbClr val="FF0000"/>
                </a:solidFill>
              </a:rPr>
              <a:t>Which has more, triangles or squares?  Make drawings to compare and match the triangles and squares.</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3" name="TextBox 2"/>
          <p:cNvSpPr txBox="1"/>
          <p:nvPr/>
        </p:nvSpPr>
        <p:spPr>
          <a:xfrm rot="21009918">
            <a:off x="207914" y="5433518"/>
            <a:ext cx="1691425" cy="523220"/>
          </a:xfrm>
          <a:prstGeom prst="rect">
            <a:avLst/>
          </a:prstGeom>
          <a:noFill/>
        </p:spPr>
        <p:txBody>
          <a:bodyPr wrap="none" rtlCol="0">
            <a:spAutoFit/>
          </a:bodyPr>
          <a:lstStyle/>
          <a:p>
            <a:r>
              <a:rPr lang="en-US" sz="2800" b="1">
                <a:solidFill>
                  <a:srgbClr val="0000FF"/>
                </a:solidFill>
              </a:rPr>
              <a:t>Your turn!</a:t>
            </a:r>
          </a:p>
        </p:txBody>
      </p:sp>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9188117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8539" y="262628"/>
            <a:ext cx="8666922" cy="405019"/>
          </a:xfrm>
          <a:prstGeom prst="rect">
            <a:avLst/>
          </a:prstGeom>
        </p:spPr>
      </p:pic>
      <p:pic>
        <p:nvPicPr>
          <p:cNvPr id="2" name="Picture 1"/>
          <p:cNvPicPr>
            <a:picLocks noChangeAspect="1"/>
          </p:cNvPicPr>
          <p:nvPr/>
        </p:nvPicPr>
        <p:blipFill>
          <a:blip r:embed="rId4"/>
          <a:stretch>
            <a:fillRect/>
          </a:stretch>
        </p:blipFill>
        <p:spPr>
          <a:xfrm>
            <a:off x="460375" y="1466338"/>
            <a:ext cx="8251371" cy="3352800"/>
          </a:xfrm>
          <a:prstGeom prst="rect">
            <a:avLst/>
          </a:prstGeom>
        </p:spPr>
      </p:pic>
    </p:spTree>
    <p:extLst>
      <p:ext uri="{BB962C8B-B14F-4D97-AF65-F5344CB8AC3E}">
        <p14:creationId xmlns:p14="http://schemas.microsoft.com/office/powerpoint/2010/main" val="39511233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8539" y="262628"/>
            <a:ext cx="8666922" cy="405019"/>
          </a:xfrm>
          <a:prstGeom prst="rect">
            <a:avLst/>
          </a:prstGeom>
        </p:spPr>
      </p:pic>
      <p:pic>
        <p:nvPicPr>
          <p:cNvPr id="4" name="Picture 3"/>
          <p:cNvPicPr>
            <a:picLocks noChangeAspect="1"/>
          </p:cNvPicPr>
          <p:nvPr/>
        </p:nvPicPr>
        <p:blipFill>
          <a:blip r:embed="rId4"/>
          <a:stretch>
            <a:fillRect/>
          </a:stretch>
        </p:blipFill>
        <p:spPr>
          <a:xfrm>
            <a:off x="763587" y="933435"/>
            <a:ext cx="7616825" cy="5469801"/>
          </a:xfrm>
          <a:prstGeom prst="rect">
            <a:avLst/>
          </a:prstGeom>
        </p:spPr>
      </p:pic>
    </p:spTree>
    <p:extLst>
      <p:ext uri="{BB962C8B-B14F-4D97-AF65-F5344CB8AC3E}">
        <p14:creationId xmlns:p14="http://schemas.microsoft.com/office/powerpoint/2010/main" val="2059213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8539" y="262628"/>
            <a:ext cx="8666922" cy="405019"/>
          </a:xfrm>
          <a:prstGeom prst="rect">
            <a:avLst/>
          </a:prstGeom>
        </p:spPr>
      </p:pic>
      <p:pic>
        <p:nvPicPr>
          <p:cNvPr id="2" name="Picture 1"/>
          <p:cNvPicPr>
            <a:picLocks noChangeAspect="1"/>
          </p:cNvPicPr>
          <p:nvPr/>
        </p:nvPicPr>
        <p:blipFill>
          <a:blip r:embed="rId4"/>
          <a:stretch>
            <a:fillRect/>
          </a:stretch>
        </p:blipFill>
        <p:spPr>
          <a:xfrm>
            <a:off x="616441" y="1295400"/>
            <a:ext cx="7911118" cy="3733800"/>
          </a:xfrm>
          <a:prstGeom prst="rect">
            <a:avLst/>
          </a:prstGeom>
        </p:spPr>
      </p:pic>
    </p:spTree>
    <p:extLst>
      <p:ext uri="{BB962C8B-B14F-4D97-AF65-F5344CB8AC3E}">
        <p14:creationId xmlns:p14="http://schemas.microsoft.com/office/powerpoint/2010/main" val="26776433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8539" y="262628"/>
            <a:ext cx="8666922" cy="405019"/>
          </a:xfrm>
          <a:prstGeom prst="rect">
            <a:avLst/>
          </a:prstGeom>
        </p:spPr>
      </p:pic>
      <p:pic>
        <p:nvPicPr>
          <p:cNvPr id="4" name="Picture 3"/>
          <p:cNvPicPr>
            <a:picLocks noChangeAspect="1"/>
          </p:cNvPicPr>
          <p:nvPr/>
        </p:nvPicPr>
        <p:blipFill>
          <a:blip r:embed="rId4"/>
          <a:stretch>
            <a:fillRect/>
          </a:stretch>
        </p:blipFill>
        <p:spPr>
          <a:xfrm>
            <a:off x="838200" y="839542"/>
            <a:ext cx="7467600" cy="5355450"/>
          </a:xfrm>
          <a:prstGeom prst="rect">
            <a:avLst/>
          </a:prstGeom>
        </p:spPr>
      </p:pic>
    </p:spTree>
    <p:extLst>
      <p:ext uri="{BB962C8B-B14F-4D97-AF65-F5344CB8AC3E}">
        <p14:creationId xmlns:p14="http://schemas.microsoft.com/office/powerpoint/2010/main" val="7804148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71879" y="1624533"/>
            <a:ext cx="7095796" cy="1726853"/>
          </a:xfrm>
          <a:prstGeom prst="rect">
            <a:avLst/>
          </a:prstGeom>
        </p:spPr>
      </p:pic>
    </p:spTree>
    <p:extLst>
      <p:ext uri="{BB962C8B-B14F-4D97-AF65-F5344CB8AC3E}">
        <p14:creationId xmlns:p14="http://schemas.microsoft.com/office/powerpoint/2010/main" val="4425853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9936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26</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match and count to compare two</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sets of objects</a:t>
            </a: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  I can say which</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one is less.</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907216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Matching Fingertips One-to-One</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Work with a partner.  Partner A rolls a die and shows as many fingers as dots on the rolled die.  Partner B shows the same number of fingers.  Both partners touch fingertips, carefully matching one-to-one.  </a:t>
            </a:r>
          </a:p>
        </p:txBody>
      </p:sp>
      <p:pic>
        <p:nvPicPr>
          <p:cNvPr id="20484" name="Picture 4" descr="http://www.mijmertheater.nl/resonance/wp-content/uploads/2013/08/hak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746689"/>
            <a:ext cx="3496969" cy="259675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clipartlord.com/wp-content/uploads/2012/11/red-di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1" y="5243847"/>
            <a:ext cx="2174665" cy="1639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lord.com/wp-content/uploads/2012/11/red-d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80648" y="5243847"/>
            <a:ext cx="2355121" cy="163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06240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5" name="TextBox 14"/>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13"/>
          <p:cNvPicPr>
            <a:picLocks noChangeAspect="1"/>
          </p:cNvPicPr>
          <p:nvPr/>
        </p:nvPicPr>
        <p:blipFill>
          <a:blip r:embed="rId4"/>
          <a:stretch>
            <a:fillRect/>
          </a:stretch>
        </p:blipFill>
        <p:spPr>
          <a:xfrm>
            <a:off x="3882317" y="2102749"/>
            <a:ext cx="1379366" cy="3439096"/>
          </a:xfrm>
          <a:prstGeom prst="rect">
            <a:avLst/>
          </a:prstGeom>
        </p:spPr>
      </p:pic>
      <p:pic>
        <p:nvPicPr>
          <p:cNvPr id="144386"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39323518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743062" y="1835144"/>
            <a:ext cx="3748887" cy="2978914"/>
          </a:xfrm>
          <a:prstGeom prst="rect">
            <a:avLst/>
          </a:prstGeom>
        </p:spPr>
      </p:pic>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37125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10170" y="1823222"/>
            <a:ext cx="2057400" cy="4010025"/>
          </a:xfrm>
          <a:prstGeom prst="rect">
            <a:avLst/>
          </a:prstGeom>
        </p:spPr>
      </p:pic>
    </p:spTree>
    <p:extLst>
      <p:ext uri="{BB962C8B-B14F-4D97-AF65-F5344CB8AC3E}">
        <p14:creationId xmlns:p14="http://schemas.microsoft.com/office/powerpoint/2010/main" val="8568626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786188" y="2209800"/>
            <a:ext cx="1571624" cy="3527423"/>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88752382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4"/>
          <a:stretch>
            <a:fillRect/>
          </a:stretch>
        </p:blipFill>
        <p:spPr>
          <a:xfrm>
            <a:off x="3429000" y="2054899"/>
            <a:ext cx="1948662" cy="3584146"/>
          </a:xfrm>
          <a:prstGeom prst="rect">
            <a:avLst/>
          </a:prstGeom>
        </p:spPr>
      </p:pic>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2301476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200400" y="1979002"/>
            <a:ext cx="2467149" cy="401603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84269871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78025" y="1981200"/>
            <a:ext cx="2387951" cy="3961514"/>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7513413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425694" y="1478941"/>
            <a:ext cx="3671888" cy="398921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7639404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52800" y="2057400"/>
            <a:ext cx="2290976" cy="3081908"/>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4710477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778919" y="1905000"/>
            <a:ext cx="3586163" cy="4094927"/>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169191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28930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49261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75531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790825" y="2524125"/>
            <a:ext cx="3562350" cy="1809750"/>
          </a:xfrm>
          <a:prstGeom prst="rect">
            <a:avLst/>
          </a:prstGeom>
        </p:spPr>
      </p:pic>
    </p:spTree>
    <p:extLst>
      <p:ext uri="{BB962C8B-B14F-4D97-AF65-F5344CB8AC3E}">
        <p14:creationId xmlns:p14="http://schemas.microsoft.com/office/powerpoint/2010/main" val="23531832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4632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33252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6</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4714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7</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0165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8</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1745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9</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247934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2 ten</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26</a:t>
            </a:r>
          </a:p>
          <a:p>
            <a:pPr algn="ctr"/>
            <a:r>
              <a:rPr lang="en-US" sz="1400"/>
              <a:t>Fluency</a:t>
            </a:r>
          </a:p>
        </p:txBody>
      </p:sp>
    </p:spTree>
    <p:extLst>
      <p:ext uri="{BB962C8B-B14F-4D97-AF65-F5344CB8AC3E}">
        <p14:creationId xmlns:p14="http://schemas.microsoft.com/office/powerpoint/2010/main" val="166560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26</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877723" y="1143000"/>
            <a:ext cx="7301966" cy="2123658"/>
          </a:xfrm>
          <a:prstGeom prst="rect">
            <a:avLst/>
          </a:prstGeom>
          <a:noFill/>
        </p:spPr>
        <p:txBody>
          <a:bodyPr wrap="square" rtlCol="0">
            <a:spAutoFit/>
          </a:bodyPr>
          <a:lstStyle/>
          <a:p>
            <a:pPr algn="ctr"/>
            <a:r>
              <a:rPr lang="en-US" sz="2200" b="1"/>
              <a:t>Draw how many people are sitting at your table.  Draw them in a row or line.  Now, draw to show how many pencils are at your table.  Draw them in a row or line.  Draw lines to match each person to one pencil.  Remember, each one only gets one partner!  Are there more pencils or people?  Show your work to your partner.</a:t>
            </a:r>
            <a:endParaRPr lang="en-US" sz="2200" b="1">
              <a:solidFill>
                <a:srgbClr val="FF0000"/>
              </a:solidFill>
            </a:endParaRPr>
          </a:p>
        </p:txBody>
      </p:sp>
      <p:pic>
        <p:nvPicPr>
          <p:cNvPr id="55298" name="Picture 2" descr="http://images.clipartpanda.com/students-clip-art-Girl_1_Writer_Aubur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141" y="4011887"/>
            <a:ext cx="2133600" cy="268577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images.clipartpanda.com/students-writing-clipart-RiAyX6KK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4" y="3916444"/>
            <a:ext cx="2590800" cy="272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43118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26</a:t>
            </a:r>
          </a:p>
        </p:txBody>
      </p:sp>
      <p:sp>
        <p:nvSpPr>
          <p:cNvPr id="39" name="TextBox 38"/>
          <p:cNvSpPr txBox="1"/>
          <p:nvPr/>
        </p:nvSpPr>
        <p:spPr>
          <a:xfrm>
            <a:off x="897492" y="914400"/>
            <a:ext cx="7349015" cy="1200329"/>
          </a:xfrm>
          <a:prstGeom prst="rect">
            <a:avLst/>
          </a:prstGeom>
          <a:noFill/>
        </p:spPr>
        <p:txBody>
          <a:bodyPr wrap="square" rtlCol="0">
            <a:spAutoFit/>
          </a:bodyPr>
          <a:lstStyle/>
          <a:p>
            <a:pPr algn="ctr"/>
            <a:r>
              <a:rPr lang="en-US" sz="2400" b="1"/>
              <a:t>In our last lesson, we talked about how to organize our counting and comparing when we had groups of things.  What do you remember?</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321227" y="3276600"/>
            <a:ext cx="2256321" cy="3110064"/>
          </a:xfrm>
          <a:prstGeom prst="rect">
            <a:avLst/>
          </a:prstGeom>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175909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26</a:t>
            </a:r>
          </a:p>
        </p:txBody>
      </p:sp>
      <p:sp>
        <p:nvSpPr>
          <p:cNvPr id="42" name="TextBox 41"/>
          <p:cNvSpPr txBox="1"/>
          <p:nvPr/>
        </p:nvSpPr>
        <p:spPr>
          <a:xfrm>
            <a:off x="1684739" y="5679915"/>
            <a:ext cx="5774521" cy="830997"/>
          </a:xfrm>
          <a:prstGeom prst="rect">
            <a:avLst/>
          </a:prstGeom>
          <a:noFill/>
        </p:spPr>
        <p:txBody>
          <a:bodyPr wrap="square" rtlCol="0">
            <a:spAutoFit/>
          </a:bodyPr>
          <a:lstStyle/>
          <a:p>
            <a:pPr algn="ctr"/>
            <a:r>
              <a:rPr lang="en-US" sz="2400" b="1">
                <a:solidFill>
                  <a:srgbClr val="FF0000"/>
                </a:solidFill>
              </a:rPr>
              <a:t>How can we quickly find out if there are more circles or squares? </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37330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711960" y="1802070"/>
            <a:ext cx="1643063" cy="4073585"/>
          </a:xfrm>
          <a:prstGeom prst="rect">
            <a:avLst/>
          </a:prstGeom>
        </p:spPr>
      </p:pic>
    </p:spTree>
    <p:extLst>
      <p:ext uri="{BB962C8B-B14F-4D97-AF65-F5344CB8AC3E}">
        <p14:creationId xmlns:p14="http://schemas.microsoft.com/office/powerpoint/2010/main" val="186903655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26</a:t>
            </a:r>
          </a:p>
        </p:txBody>
      </p:sp>
      <p:sp>
        <p:nvSpPr>
          <p:cNvPr id="42" name="TextBox 41"/>
          <p:cNvSpPr txBox="1"/>
          <p:nvPr/>
        </p:nvSpPr>
        <p:spPr>
          <a:xfrm>
            <a:off x="649689" y="730143"/>
            <a:ext cx="7844615" cy="707886"/>
          </a:xfrm>
          <a:prstGeom prst="rect">
            <a:avLst/>
          </a:prstGeom>
          <a:noFill/>
        </p:spPr>
        <p:txBody>
          <a:bodyPr wrap="square" rtlCol="0">
            <a:spAutoFit/>
          </a:bodyPr>
          <a:lstStyle/>
          <a:p>
            <a:pPr algn="ctr"/>
            <a:r>
              <a:rPr lang="en-US" sz="2000" b="1"/>
              <a:t>What if we put them in towers like your linking cubes?  What if we put them in columns?  Will that still work?  Let’s try!  How do I match them?</a:t>
            </a:r>
          </a:p>
        </p:txBody>
      </p:sp>
      <p:pic>
        <p:nvPicPr>
          <p:cNvPr id="3" name="Picture 2"/>
          <p:cNvPicPr>
            <a:picLocks noChangeAspect="1"/>
          </p:cNvPicPr>
          <p:nvPr/>
        </p:nvPicPr>
        <p:blipFill>
          <a:blip r:embed="rId3"/>
          <a:stretch>
            <a:fillRect/>
          </a:stretch>
        </p:blipFill>
        <p:spPr>
          <a:xfrm rot="5400000">
            <a:off x="1759644" y="3583156"/>
            <a:ext cx="4514850" cy="533400"/>
          </a:xfrm>
          <a:prstGeom prst="rect">
            <a:avLst/>
          </a:prstGeom>
        </p:spPr>
      </p:pic>
      <p:pic>
        <p:nvPicPr>
          <p:cNvPr id="5" name="Picture 4"/>
          <p:cNvPicPr>
            <a:picLocks noChangeAspect="1"/>
          </p:cNvPicPr>
          <p:nvPr/>
        </p:nvPicPr>
        <p:blipFill>
          <a:blip r:embed="rId4"/>
          <a:stretch>
            <a:fillRect/>
          </a:stretch>
        </p:blipFill>
        <p:spPr>
          <a:xfrm rot="5400000">
            <a:off x="3181350" y="3964156"/>
            <a:ext cx="3762375" cy="523875"/>
          </a:xfrm>
          <a:prstGeom prst="rect">
            <a:avLst/>
          </a:prstGeom>
        </p:spPr>
      </p:pic>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841306" y="3962400"/>
            <a:ext cx="2715285" cy="2351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04435" y="4553931"/>
            <a:ext cx="2852392" cy="830997"/>
          </a:xfrm>
          <a:prstGeom prst="rect">
            <a:avLst/>
          </a:prstGeom>
          <a:noFill/>
        </p:spPr>
        <p:txBody>
          <a:bodyPr wrap="square" rtlCol="0">
            <a:spAutoFit/>
          </a:bodyPr>
          <a:lstStyle/>
          <a:p>
            <a:pPr algn="ctr"/>
            <a:r>
              <a:rPr lang="en-US" sz="2400" b="1">
                <a:solidFill>
                  <a:srgbClr val="FF0000"/>
                </a:solidFill>
              </a:rPr>
              <a:t>Which number          is less, 10 or 8?</a:t>
            </a:r>
          </a:p>
        </p:txBody>
      </p:sp>
      <p:pic>
        <p:nvPicPr>
          <p:cNvPr id="11" name="Picture 2" descr="http://caddomath.org/assets/uploads/2015/07/we-heart-math-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62" y="5091026"/>
            <a:ext cx="1597025" cy="13894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087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610"/>
                                        </p:tgtEl>
                                        <p:attrNameLst>
                                          <p:attrName>style.visibility</p:attrName>
                                        </p:attrNameLst>
                                      </p:cBhvr>
                                      <p:to>
                                        <p:strVal val="visible"/>
                                      </p:to>
                                    </p:set>
                                    <p:anim calcmode="lin" valueType="num">
                                      <p:cBhvr additive="base">
                                        <p:cTn id="11" dur="500" fill="hold"/>
                                        <p:tgtEl>
                                          <p:spTgt spid="68610"/>
                                        </p:tgtEl>
                                        <p:attrNameLst>
                                          <p:attrName>ppt_x</p:attrName>
                                        </p:attrNameLst>
                                      </p:cBhvr>
                                      <p:tavLst>
                                        <p:tav tm="0">
                                          <p:val>
                                            <p:strVal val="#ppt_x"/>
                                          </p:val>
                                        </p:tav>
                                        <p:tav tm="100000">
                                          <p:val>
                                            <p:strVal val="#ppt_x"/>
                                          </p:val>
                                        </p:tav>
                                      </p:tavLst>
                                    </p:anim>
                                    <p:anim calcmode="lin" valueType="num">
                                      <p:cBhvr additive="base">
                                        <p:cTn id="12" dur="500" fill="hold"/>
                                        <p:tgtEl>
                                          <p:spTgt spid="68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26</a:t>
            </a:r>
          </a:p>
        </p:txBody>
      </p:sp>
      <p:sp>
        <p:nvSpPr>
          <p:cNvPr id="42" name="TextBox 41"/>
          <p:cNvSpPr txBox="1"/>
          <p:nvPr/>
        </p:nvSpPr>
        <p:spPr>
          <a:xfrm>
            <a:off x="1289215" y="5744241"/>
            <a:ext cx="6544861" cy="523220"/>
          </a:xfrm>
          <a:prstGeom prst="rect">
            <a:avLst/>
          </a:prstGeom>
          <a:noFill/>
        </p:spPr>
        <p:txBody>
          <a:bodyPr wrap="square" rtlCol="0">
            <a:spAutoFit/>
          </a:bodyPr>
          <a:lstStyle/>
          <a:p>
            <a:pPr algn="ctr"/>
            <a:r>
              <a:rPr lang="en-US" sz="2800" b="1">
                <a:solidFill>
                  <a:srgbClr val="FF0000"/>
                </a:solidFill>
              </a:rPr>
              <a:t>How about the squares and hexagons?</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Rectangle 7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2023456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26</a:t>
            </a:r>
          </a:p>
        </p:txBody>
      </p:sp>
      <p:sp>
        <p:nvSpPr>
          <p:cNvPr id="42" name="TextBox 41"/>
          <p:cNvSpPr txBox="1"/>
          <p:nvPr/>
        </p:nvSpPr>
        <p:spPr>
          <a:xfrm>
            <a:off x="649686" y="951907"/>
            <a:ext cx="7844615" cy="707886"/>
          </a:xfrm>
          <a:prstGeom prst="rect">
            <a:avLst/>
          </a:prstGeom>
          <a:noFill/>
        </p:spPr>
        <p:txBody>
          <a:bodyPr wrap="square" rtlCol="0">
            <a:spAutoFit/>
          </a:bodyPr>
          <a:lstStyle/>
          <a:p>
            <a:pPr algn="ctr"/>
            <a:r>
              <a:rPr lang="en-US" sz="2000" b="1"/>
              <a:t>Let’s match them up first.  Then, count the number of shapes in each row, and write the number below each column.</a:t>
            </a:r>
          </a:p>
        </p:txBody>
      </p:sp>
      <p:pic>
        <p:nvPicPr>
          <p:cNvPr id="5" name="Picture 4"/>
          <p:cNvPicPr>
            <a:picLocks noChangeAspect="1"/>
          </p:cNvPicPr>
          <p:nvPr/>
        </p:nvPicPr>
        <p:blipFill>
          <a:blip r:embed="rId3"/>
          <a:stretch>
            <a:fillRect/>
          </a:stretch>
        </p:blipFill>
        <p:spPr>
          <a:xfrm rot="5400000">
            <a:off x="2038350" y="3880383"/>
            <a:ext cx="3762375" cy="523875"/>
          </a:xfrm>
          <a:prstGeom prst="rect">
            <a:avLst/>
          </a:prstGeom>
        </p:spPr>
      </p:pic>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41306" y="3962400"/>
            <a:ext cx="2715285" cy="2351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04435" y="4553931"/>
            <a:ext cx="2852392" cy="830997"/>
          </a:xfrm>
          <a:prstGeom prst="rect">
            <a:avLst/>
          </a:prstGeom>
          <a:noFill/>
        </p:spPr>
        <p:txBody>
          <a:bodyPr wrap="square" rtlCol="0">
            <a:spAutoFit/>
          </a:bodyPr>
          <a:lstStyle/>
          <a:p>
            <a:pPr algn="ctr"/>
            <a:r>
              <a:rPr lang="en-US" sz="2400" b="1">
                <a:solidFill>
                  <a:srgbClr val="FF0000"/>
                </a:solidFill>
              </a:rPr>
              <a:t>Which number          is less, 8 or 7?</a:t>
            </a:r>
          </a:p>
        </p:txBody>
      </p:sp>
      <p:pic>
        <p:nvPicPr>
          <p:cNvPr id="8" name="Picture 7"/>
          <p:cNvPicPr>
            <a:picLocks noChangeAspect="1"/>
          </p:cNvPicPr>
          <p:nvPr/>
        </p:nvPicPr>
        <p:blipFill>
          <a:blip r:embed="rId5"/>
          <a:stretch>
            <a:fillRect/>
          </a:stretch>
        </p:blipFill>
        <p:spPr>
          <a:xfrm>
            <a:off x="4857441" y="5504745"/>
            <a:ext cx="657225" cy="561975"/>
          </a:xfrm>
          <a:prstGeom prst="rect">
            <a:avLst/>
          </a:prstGeom>
        </p:spPr>
      </p:pic>
      <p:pic>
        <p:nvPicPr>
          <p:cNvPr id="9" name="Picture 8"/>
          <p:cNvPicPr>
            <a:picLocks noChangeAspect="1"/>
          </p:cNvPicPr>
          <p:nvPr/>
        </p:nvPicPr>
        <p:blipFill>
          <a:blip r:embed="rId5"/>
          <a:stretch>
            <a:fillRect/>
          </a:stretch>
        </p:blipFill>
        <p:spPr>
          <a:xfrm>
            <a:off x="4857440" y="4952864"/>
            <a:ext cx="657225" cy="561975"/>
          </a:xfrm>
          <a:prstGeom prst="rect">
            <a:avLst/>
          </a:prstGeom>
        </p:spPr>
      </p:pic>
      <p:pic>
        <p:nvPicPr>
          <p:cNvPr id="10" name="Picture 9"/>
          <p:cNvPicPr>
            <a:picLocks noChangeAspect="1"/>
          </p:cNvPicPr>
          <p:nvPr/>
        </p:nvPicPr>
        <p:blipFill>
          <a:blip r:embed="rId5"/>
          <a:stretch>
            <a:fillRect/>
          </a:stretch>
        </p:blipFill>
        <p:spPr>
          <a:xfrm>
            <a:off x="4865922" y="4400983"/>
            <a:ext cx="657225" cy="561975"/>
          </a:xfrm>
          <a:prstGeom prst="rect">
            <a:avLst/>
          </a:prstGeom>
        </p:spPr>
      </p:pic>
      <p:pic>
        <p:nvPicPr>
          <p:cNvPr id="11" name="Picture 10"/>
          <p:cNvPicPr>
            <a:picLocks noChangeAspect="1"/>
          </p:cNvPicPr>
          <p:nvPr/>
        </p:nvPicPr>
        <p:blipFill>
          <a:blip r:embed="rId5"/>
          <a:stretch>
            <a:fillRect/>
          </a:stretch>
        </p:blipFill>
        <p:spPr>
          <a:xfrm>
            <a:off x="4857440" y="3859196"/>
            <a:ext cx="657225" cy="561975"/>
          </a:xfrm>
          <a:prstGeom prst="rect">
            <a:avLst/>
          </a:prstGeom>
        </p:spPr>
      </p:pic>
      <p:pic>
        <p:nvPicPr>
          <p:cNvPr id="12" name="Picture 11"/>
          <p:cNvPicPr>
            <a:picLocks noChangeAspect="1"/>
          </p:cNvPicPr>
          <p:nvPr/>
        </p:nvPicPr>
        <p:blipFill>
          <a:blip r:embed="rId5"/>
          <a:stretch>
            <a:fillRect/>
          </a:stretch>
        </p:blipFill>
        <p:spPr>
          <a:xfrm>
            <a:off x="4865922" y="3302268"/>
            <a:ext cx="657225" cy="561975"/>
          </a:xfrm>
          <a:prstGeom prst="rect">
            <a:avLst/>
          </a:prstGeom>
        </p:spPr>
      </p:pic>
      <p:pic>
        <p:nvPicPr>
          <p:cNvPr id="13" name="Picture 12"/>
          <p:cNvPicPr>
            <a:picLocks noChangeAspect="1"/>
          </p:cNvPicPr>
          <p:nvPr/>
        </p:nvPicPr>
        <p:blipFill>
          <a:blip r:embed="rId5"/>
          <a:stretch>
            <a:fillRect/>
          </a:stretch>
        </p:blipFill>
        <p:spPr>
          <a:xfrm>
            <a:off x="4865922" y="2765528"/>
            <a:ext cx="657225" cy="561975"/>
          </a:xfrm>
          <a:prstGeom prst="rect">
            <a:avLst/>
          </a:prstGeom>
        </p:spPr>
      </p:pic>
      <p:pic>
        <p:nvPicPr>
          <p:cNvPr id="14" name="Picture 13"/>
          <p:cNvPicPr>
            <a:picLocks noChangeAspect="1"/>
          </p:cNvPicPr>
          <p:nvPr/>
        </p:nvPicPr>
        <p:blipFill>
          <a:blip r:embed="rId5"/>
          <a:stretch>
            <a:fillRect/>
          </a:stretch>
        </p:blipFill>
        <p:spPr>
          <a:xfrm>
            <a:off x="4857439" y="2233835"/>
            <a:ext cx="657225" cy="561975"/>
          </a:xfrm>
          <a:prstGeom prst="rect">
            <a:avLst/>
          </a:prstGeom>
        </p:spPr>
      </p:pic>
      <p:pic>
        <p:nvPicPr>
          <p:cNvPr id="24578" name="Picture 2" descr="http://caddomath.org/assets/uploads/2015/07/we-heart-math-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62" y="5091026"/>
            <a:ext cx="1597025" cy="13894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6063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610"/>
                                        </p:tgtEl>
                                        <p:attrNameLst>
                                          <p:attrName>style.visibility</p:attrName>
                                        </p:attrNameLst>
                                      </p:cBhvr>
                                      <p:to>
                                        <p:strVal val="visible"/>
                                      </p:to>
                                    </p:set>
                                    <p:anim calcmode="lin" valueType="num">
                                      <p:cBhvr additive="base">
                                        <p:cTn id="11" dur="500" fill="hold"/>
                                        <p:tgtEl>
                                          <p:spTgt spid="68610"/>
                                        </p:tgtEl>
                                        <p:attrNameLst>
                                          <p:attrName>ppt_x</p:attrName>
                                        </p:attrNameLst>
                                      </p:cBhvr>
                                      <p:tavLst>
                                        <p:tav tm="0">
                                          <p:val>
                                            <p:strVal val="#ppt_x"/>
                                          </p:val>
                                        </p:tav>
                                        <p:tav tm="100000">
                                          <p:val>
                                            <p:strVal val="#ppt_x"/>
                                          </p:val>
                                        </p:tav>
                                      </p:tavLst>
                                    </p:anim>
                                    <p:anim calcmode="lin" valueType="num">
                                      <p:cBhvr additive="base">
                                        <p:cTn id="12" dur="500" fill="hold"/>
                                        <p:tgtEl>
                                          <p:spTgt spid="68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26</a:t>
            </a:r>
          </a:p>
        </p:txBody>
      </p:sp>
      <p:pic>
        <p:nvPicPr>
          <p:cNvPr id="39" name="Picture 38"/>
          <p:cNvPicPr>
            <a:picLocks noChangeAspect="1"/>
          </p:cNvPicPr>
          <p:nvPr/>
        </p:nvPicPr>
        <p:blipFill>
          <a:blip r:embed="rId3"/>
          <a:stretch>
            <a:fillRect/>
          </a:stretch>
        </p:blipFill>
        <p:spPr>
          <a:xfrm>
            <a:off x="1505213" y="548388"/>
            <a:ext cx="629913" cy="584377"/>
          </a:xfrm>
          <a:prstGeom prst="rect">
            <a:avLst/>
          </a:prstGeom>
        </p:spPr>
      </p:pic>
      <p:pic>
        <p:nvPicPr>
          <p:cNvPr id="43" name="Picture 42"/>
          <p:cNvPicPr>
            <a:picLocks noChangeAspect="1"/>
          </p:cNvPicPr>
          <p:nvPr/>
        </p:nvPicPr>
        <p:blipFill>
          <a:blip r:embed="rId3"/>
          <a:stretch>
            <a:fillRect/>
          </a:stretch>
        </p:blipFill>
        <p:spPr>
          <a:xfrm>
            <a:off x="3269974" y="1491169"/>
            <a:ext cx="629913" cy="584377"/>
          </a:xfrm>
          <a:prstGeom prst="rect">
            <a:avLst/>
          </a:prstGeom>
        </p:spPr>
      </p:pic>
      <p:pic>
        <p:nvPicPr>
          <p:cNvPr id="44" name="Picture 43"/>
          <p:cNvPicPr>
            <a:picLocks noChangeAspect="1"/>
          </p:cNvPicPr>
          <p:nvPr/>
        </p:nvPicPr>
        <p:blipFill>
          <a:blip r:embed="rId3"/>
          <a:stretch>
            <a:fillRect/>
          </a:stretch>
        </p:blipFill>
        <p:spPr>
          <a:xfrm>
            <a:off x="5538363" y="1082502"/>
            <a:ext cx="629913" cy="584377"/>
          </a:xfrm>
          <a:prstGeom prst="rect">
            <a:avLst/>
          </a:prstGeom>
        </p:spPr>
      </p:pic>
      <p:pic>
        <p:nvPicPr>
          <p:cNvPr id="45" name="Picture 44"/>
          <p:cNvPicPr>
            <a:picLocks noChangeAspect="1"/>
          </p:cNvPicPr>
          <p:nvPr/>
        </p:nvPicPr>
        <p:blipFill>
          <a:blip r:embed="rId3"/>
          <a:stretch>
            <a:fillRect/>
          </a:stretch>
        </p:blipFill>
        <p:spPr>
          <a:xfrm>
            <a:off x="1018037" y="3669237"/>
            <a:ext cx="629913" cy="584377"/>
          </a:xfrm>
          <a:prstGeom prst="rect">
            <a:avLst/>
          </a:prstGeom>
        </p:spPr>
      </p:pic>
      <p:pic>
        <p:nvPicPr>
          <p:cNvPr id="46" name="Picture 45"/>
          <p:cNvPicPr>
            <a:picLocks noChangeAspect="1"/>
          </p:cNvPicPr>
          <p:nvPr/>
        </p:nvPicPr>
        <p:blipFill>
          <a:blip r:embed="rId3"/>
          <a:stretch>
            <a:fillRect/>
          </a:stretch>
        </p:blipFill>
        <p:spPr>
          <a:xfrm>
            <a:off x="5744851" y="3470717"/>
            <a:ext cx="629913" cy="584377"/>
          </a:xfrm>
          <a:prstGeom prst="rect">
            <a:avLst/>
          </a:prstGeom>
        </p:spPr>
      </p:pic>
      <p:pic>
        <p:nvPicPr>
          <p:cNvPr id="47" name="Picture 46"/>
          <p:cNvPicPr>
            <a:picLocks noChangeAspect="1"/>
          </p:cNvPicPr>
          <p:nvPr/>
        </p:nvPicPr>
        <p:blipFill>
          <a:blip r:embed="rId3"/>
          <a:stretch>
            <a:fillRect/>
          </a:stretch>
        </p:blipFill>
        <p:spPr>
          <a:xfrm>
            <a:off x="7384971" y="1666350"/>
            <a:ext cx="629913" cy="584377"/>
          </a:xfrm>
          <a:prstGeom prst="rect">
            <a:avLst/>
          </a:prstGeom>
        </p:spPr>
      </p:pic>
      <p:pic>
        <p:nvPicPr>
          <p:cNvPr id="48" name="Picture 47"/>
          <p:cNvPicPr>
            <a:picLocks noChangeAspect="1"/>
          </p:cNvPicPr>
          <p:nvPr/>
        </p:nvPicPr>
        <p:blipFill>
          <a:blip r:embed="rId3"/>
          <a:stretch>
            <a:fillRect/>
          </a:stretch>
        </p:blipFill>
        <p:spPr>
          <a:xfrm>
            <a:off x="7335395" y="4595595"/>
            <a:ext cx="629913" cy="584377"/>
          </a:xfrm>
          <a:prstGeom prst="rect">
            <a:avLst/>
          </a:prstGeom>
        </p:spPr>
      </p:pic>
      <p:pic>
        <p:nvPicPr>
          <p:cNvPr id="49" name="Picture 48"/>
          <p:cNvPicPr>
            <a:picLocks noChangeAspect="1"/>
          </p:cNvPicPr>
          <p:nvPr/>
        </p:nvPicPr>
        <p:blipFill>
          <a:blip r:embed="rId3"/>
          <a:stretch>
            <a:fillRect/>
          </a:stretch>
        </p:blipFill>
        <p:spPr>
          <a:xfrm>
            <a:off x="3208654" y="620621"/>
            <a:ext cx="629913" cy="584377"/>
          </a:xfrm>
          <a:prstGeom prst="rect">
            <a:avLst/>
          </a:prstGeom>
        </p:spPr>
      </p:pic>
      <p:pic>
        <p:nvPicPr>
          <p:cNvPr id="50" name="Picture 49"/>
          <p:cNvPicPr>
            <a:picLocks noChangeAspect="1"/>
          </p:cNvPicPr>
          <p:nvPr/>
        </p:nvPicPr>
        <p:blipFill>
          <a:blip r:embed="rId4"/>
          <a:stretch>
            <a:fillRect/>
          </a:stretch>
        </p:blipFill>
        <p:spPr>
          <a:xfrm>
            <a:off x="4940419" y="3106772"/>
            <a:ext cx="622324" cy="683039"/>
          </a:xfrm>
          <a:prstGeom prst="rect">
            <a:avLst/>
          </a:prstGeom>
        </p:spPr>
      </p:pic>
      <p:pic>
        <p:nvPicPr>
          <p:cNvPr id="51" name="Picture 50"/>
          <p:cNvPicPr>
            <a:picLocks noChangeAspect="1"/>
          </p:cNvPicPr>
          <p:nvPr/>
        </p:nvPicPr>
        <p:blipFill>
          <a:blip r:embed="rId4"/>
          <a:stretch>
            <a:fillRect/>
          </a:stretch>
        </p:blipFill>
        <p:spPr>
          <a:xfrm>
            <a:off x="6117927" y="2714376"/>
            <a:ext cx="622324" cy="683039"/>
          </a:xfrm>
          <a:prstGeom prst="rect">
            <a:avLst/>
          </a:prstGeom>
        </p:spPr>
      </p:pic>
      <p:pic>
        <p:nvPicPr>
          <p:cNvPr id="52" name="Picture 51"/>
          <p:cNvPicPr>
            <a:picLocks noChangeAspect="1"/>
          </p:cNvPicPr>
          <p:nvPr/>
        </p:nvPicPr>
        <p:blipFill>
          <a:blip r:embed="rId4"/>
          <a:stretch>
            <a:fillRect/>
          </a:stretch>
        </p:blipFill>
        <p:spPr>
          <a:xfrm>
            <a:off x="1049104" y="4708595"/>
            <a:ext cx="622324" cy="683039"/>
          </a:xfrm>
          <a:prstGeom prst="rect">
            <a:avLst/>
          </a:prstGeom>
        </p:spPr>
      </p:pic>
      <p:pic>
        <p:nvPicPr>
          <p:cNvPr id="53" name="Picture 52"/>
          <p:cNvPicPr>
            <a:picLocks noChangeAspect="1"/>
          </p:cNvPicPr>
          <p:nvPr/>
        </p:nvPicPr>
        <p:blipFill>
          <a:blip r:embed="rId4"/>
          <a:stretch>
            <a:fillRect/>
          </a:stretch>
        </p:blipFill>
        <p:spPr>
          <a:xfrm>
            <a:off x="1166372" y="2534471"/>
            <a:ext cx="622324" cy="683039"/>
          </a:xfrm>
          <a:prstGeom prst="rect">
            <a:avLst/>
          </a:prstGeom>
        </p:spPr>
      </p:pic>
      <p:pic>
        <p:nvPicPr>
          <p:cNvPr id="54" name="Picture 53"/>
          <p:cNvPicPr>
            <a:picLocks noChangeAspect="1"/>
          </p:cNvPicPr>
          <p:nvPr/>
        </p:nvPicPr>
        <p:blipFill>
          <a:blip r:embed="rId4"/>
          <a:stretch>
            <a:fillRect/>
          </a:stretch>
        </p:blipFill>
        <p:spPr>
          <a:xfrm>
            <a:off x="4561647" y="1178259"/>
            <a:ext cx="622324" cy="683039"/>
          </a:xfrm>
          <a:prstGeom prst="rect">
            <a:avLst/>
          </a:prstGeom>
        </p:spPr>
      </p:pic>
      <p:pic>
        <p:nvPicPr>
          <p:cNvPr id="55" name="Picture 54"/>
          <p:cNvPicPr>
            <a:picLocks noChangeAspect="1"/>
          </p:cNvPicPr>
          <p:nvPr/>
        </p:nvPicPr>
        <p:blipFill>
          <a:blip r:embed="rId4"/>
          <a:stretch>
            <a:fillRect/>
          </a:stretch>
        </p:blipFill>
        <p:spPr>
          <a:xfrm>
            <a:off x="2252104" y="1250353"/>
            <a:ext cx="622324" cy="683039"/>
          </a:xfrm>
          <a:prstGeom prst="rect">
            <a:avLst/>
          </a:prstGeom>
        </p:spPr>
      </p:pic>
      <p:pic>
        <p:nvPicPr>
          <p:cNvPr id="56" name="Picture 55"/>
          <p:cNvPicPr>
            <a:picLocks noChangeAspect="1"/>
          </p:cNvPicPr>
          <p:nvPr/>
        </p:nvPicPr>
        <p:blipFill>
          <a:blip r:embed="rId4"/>
          <a:stretch>
            <a:fillRect/>
          </a:stretch>
        </p:blipFill>
        <p:spPr>
          <a:xfrm>
            <a:off x="2893999" y="3478873"/>
            <a:ext cx="622324" cy="683039"/>
          </a:xfrm>
          <a:prstGeom prst="rect">
            <a:avLst/>
          </a:prstGeom>
        </p:spPr>
      </p:pic>
      <p:pic>
        <p:nvPicPr>
          <p:cNvPr id="57" name="Picture 56"/>
          <p:cNvPicPr>
            <a:picLocks noChangeAspect="1"/>
          </p:cNvPicPr>
          <p:nvPr/>
        </p:nvPicPr>
        <p:blipFill>
          <a:blip r:embed="rId4"/>
          <a:stretch>
            <a:fillRect/>
          </a:stretch>
        </p:blipFill>
        <p:spPr>
          <a:xfrm>
            <a:off x="6286840" y="4821464"/>
            <a:ext cx="622324" cy="683039"/>
          </a:xfrm>
          <a:prstGeom prst="rect">
            <a:avLst/>
          </a:prstGeom>
        </p:spPr>
      </p:pic>
      <p:pic>
        <p:nvPicPr>
          <p:cNvPr id="58" name="Picture 57"/>
          <p:cNvPicPr>
            <a:picLocks noChangeAspect="1"/>
          </p:cNvPicPr>
          <p:nvPr/>
        </p:nvPicPr>
        <p:blipFill>
          <a:blip r:embed="rId4"/>
          <a:stretch>
            <a:fillRect/>
          </a:stretch>
        </p:blipFill>
        <p:spPr>
          <a:xfrm>
            <a:off x="4638224" y="4613726"/>
            <a:ext cx="622324" cy="683039"/>
          </a:xfrm>
          <a:prstGeom prst="rect">
            <a:avLst/>
          </a:prstGeom>
        </p:spPr>
      </p:pic>
      <p:pic>
        <p:nvPicPr>
          <p:cNvPr id="59" name="Picture 58"/>
          <p:cNvPicPr>
            <a:picLocks noChangeAspect="1"/>
          </p:cNvPicPr>
          <p:nvPr/>
        </p:nvPicPr>
        <p:blipFill>
          <a:blip r:embed="rId5"/>
          <a:stretch>
            <a:fillRect/>
          </a:stretch>
        </p:blipFill>
        <p:spPr>
          <a:xfrm>
            <a:off x="4767470" y="2095382"/>
            <a:ext cx="934393" cy="844232"/>
          </a:xfrm>
          <a:prstGeom prst="rect">
            <a:avLst/>
          </a:prstGeom>
        </p:spPr>
      </p:pic>
      <p:pic>
        <p:nvPicPr>
          <p:cNvPr id="60" name="Picture 59"/>
          <p:cNvPicPr>
            <a:picLocks noChangeAspect="1"/>
          </p:cNvPicPr>
          <p:nvPr/>
        </p:nvPicPr>
        <p:blipFill>
          <a:blip r:embed="rId5"/>
          <a:stretch>
            <a:fillRect/>
          </a:stretch>
        </p:blipFill>
        <p:spPr>
          <a:xfrm>
            <a:off x="1833124" y="2898165"/>
            <a:ext cx="865182" cy="781700"/>
          </a:xfrm>
          <a:prstGeom prst="rect">
            <a:avLst/>
          </a:prstGeom>
        </p:spPr>
      </p:pic>
      <p:pic>
        <p:nvPicPr>
          <p:cNvPr id="61" name="Picture 60"/>
          <p:cNvPicPr>
            <a:picLocks noChangeAspect="1"/>
          </p:cNvPicPr>
          <p:nvPr/>
        </p:nvPicPr>
        <p:blipFill>
          <a:blip r:embed="rId5"/>
          <a:stretch>
            <a:fillRect/>
          </a:stretch>
        </p:blipFill>
        <p:spPr>
          <a:xfrm>
            <a:off x="3301962" y="4081956"/>
            <a:ext cx="865182" cy="781700"/>
          </a:xfrm>
          <a:prstGeom prst="rect">
            <a:avLst/>
          </a:prstGeom>
        </p:spPr>
      </p:pic>
      <p:pic>
        <p:nvPicPr>
          <p:cNvPr id="62" name="Picture 61"/>
          <p:cNvPicPr>
            <a:picLocks noChangeAspect="1"/>
          </p:cNvPicPr>
          <p:nvPr/>
        </p:nvPicPr>
        <p:blipFill>
          <a:blip r:embed="rId5"/>
          <a:stretch>
            <a:fillRect/>
          </a:stretch>
        </p:blipFill>
        <p:spPr>
          <a:xfrm>
            <a:off x="7024127" y="2741233"/>
            <a:ext cx="865182" cy="781700"/>
          </a:xfrm>
          <a:prstGeom prst="rect">
            <a:avLst/>
          </a:prstGeom>
        </p:spPr>
      </p:pic>
      <p:pic>
        <p:nvPicPr>
          <p:cNvPr id="63" name="Picture 62"/>
          <p:cNvPicPr>
            <a:picLocks noChangeAspect="1"/>
          </p:cNvPicPr>
          <p:nvPr/>
        </p:nvPicPr>
        <p:blipFill>
          <a:blip r:embed="rId6"/>
          <a:stretch>
            <a:fillRect/>
          </a:stretch>
        </p:blipFill>
        <p:spPr>
          <a:xfrm>
            <a:off x="1871605" y="4107310"/>
            <a:ext cx="850003" cy="781699"/>
          </a:xfrm>
          <a:prstGeom prst="rect">
            <a:avLst/>
          </a:prstGeom>
        </p:spPr>
      </p:pic>
      <p:pic>
        <p:nvPicPr>
          <p:cNvPr id="64" name="Picture 63"/>
          <p:cNvPicPr>
            <a:picLocks noChangeAspect="1"/>
          </p:cNvPicPr>
          <p:nvPr/>
        </p:nvPicPr>
        <p:blipFill>
          <a:blip r:embed="rId6"/>
          <a:stretch>
            <a:fillRect/>
          </a:stretch>
        </p:blipFill>
        <p:spPr>
          <a:xfrm>
            <a:off x="2460654" y="2157915"/>
            <a:ext cx="850003" cy="781699"/>
          </a:xfrm>
          <a:prstGeom prst="rect">
            <a:avLst/>
          </a:prstGeom>
        </p:spPr>
      </p:pic>
      <p:pic>
        <p:nvPicPr>
          <p:cNvPr id="65" name="Picture 64"/>
          <p:cNvPicPr>
            <a:picLocks noChangeAspect="1"/>
          </p:cNvPicPr>
          <p:nvPr/>
        </p:nvPicPr>
        <p:blipFill>
          <a:blip r:embed="rId6"/>
          <a:stretch>
            <a:fillRect/>
          </a:stretch>
        </p:blipFill>
        <p:spPr>
          <a:xfrm>
            <a:off x="6352730" y="606962"/>
            <a:ext cx="850003" cy="781699"/>
          </a:xfrm>
          <a:prstGeom prst="rect">
            <a:avLst/>
          </a:prstGeom>
        </p:spPr>
      </p:pic>
      <p:pic>
        <p:nvPicPr>
          <p:cNvPr id="66" name="Picture 65"/>
          <p:cNvPicPr>
            <a:picLocks noChangeAspect="1"/>
          </p:cNvPicPr>
          <p:nvPr/>
        </p:nvPicPr>
        <p:blipFill>
          <a:blip r:embed="rId6"/>
          <a:stretch>
            <a:fillRect/>
          </a:stretch>
        </p:blipFill>
        <p:spPr>
          <a:xfrm>
            <a:off x="1133632" y="1513976"/>
            <a:ext cx="850003" cy="781699"/>
          </a:xfrm>
          <a:prstGeom prst="rect">
            <a:avLst/>
          </a:prstGeom>
        </p:spPr>
      </p:pic>
      <p:pic>
        <p:nvPicPr>
          <p:cNvPr id="67" name="Picture 66"/>
          <p:cNvPicPr>
            <a:picLocks noChangeAspect="1"/>
          </p:cNvPicPr>
          <p:nvPr/>
        </p:nvPicPr>
        <p:blipFill>
          <a:blip r:embed="rId7"/>
          <a:stretch>
            <a:fillRect/>
          </a:stretch>
        </p:blipFill>
        <p:spPr>
          <a:xfrm>
            <a:off x="5392066" y="4363663"/>
            <a:ext cx="1032147" cy="432591"/>
          </a:xfrm>
          <a:prstGeom prst="rect">
            <a:avLst/>
          </a:prstGeom>
        </p:spPr>
      </p:pic>
      <p:pic>
        <p:nvPicPr>
          <p:cNvPr id="68" name="Picture 67"/>
          <p:cNvPicPr>
            <a:picLocks noChangeAspect="1"/>
          </p:cNvPicPr>
          <p:nvPr/>
        </p:nvPicPr>
        <p:blipFill>
          <a:blip r:embed="rId7"/>
          <a:stretch>
            <a:fillRect/>
          </a:stretch>
        </p:blipFill>
        <p:spPr>
          <a:xfrm>
            <a:off x="4442845" y="565221"/>
            <a:ext cx="1032147" cy="432591"/>
          </a:xfrm>
          <a:prstGeom prst="rect">
            <a:avLst/>
          </a:prstGeom>
        </p:spPr>
      </p:pic>
      <p:pic>
        <p:nvPicPr>
          <p:cNvPr id="69" name="Picture 68"/>
          <p:cNvPicPr>
            <a:picLocks noChangeAspect="1"/>
          </p:cNvPicPr>
          <p:nvPr/>
        </p:nvPicPr>
        <p:blipFill>
          <a:blip r:embed="rId7"/>
          <a:stretch>
            <a:fillRect/>
          </a:stretch>
        </p:blipFill>
        <p:spPr>
          <a:xfrm>
            <a:off x="2791927" y="4935887"/>
            <a:ext cx="1032147" cy="432591"/>
          </a:xfrm>
          <a:prstGeom prst="rect">
            <a:avLst/>
          </a:prstGeom>
        </p:spPr>
      </p:pic>
      <p:pic>
        <p:nvPicPr>
          <p:cNvPr id="70" name="Picture 69"/>
          <p:cNvPicPr>
            <a:picLocks noChangeAspect="1"/>
          </p:cNvPicPr>
          <p:nvPr/>
        </p:nvPicPr>
        <p:blipFill>
          <a:blip r:embed="rId7"/>
          <a:stretch>
            <a:fillRect/>
          </a:stretch>
        </p:blipFill>
        <p:spPr>
          <a:xfrm>
            <a:off x="3453116" y="2882513"/>
            <a:ext cx="1032147" cy="432591"/>
          </a:xfrm>
          <a:prstGeom prst="rect">
            <a:avLst/>
          </a:prstGeom>
        </p:spPr>
      </p:pic>
      <p:pic>
        <p:nvPicPr>
          <p:cNvPr id="71" name="Picture 70"/>
          <p:cNvPicPr>
            <a:picLocks noChangeAspect="1"/>
          </p:cNvPicPr>
          <p:nvPr/>
        </p:nvPicPr>
        <p:blipFill>
          <a:blip r:embed="rId7"/>
          <a:stretch>
            <a:fillRect/>
          </a:stretch>
        </p:blipFill>
        <p:spPr>
          <a:xfrm>
            <a:off x="5908140" y="2007199"/>
            <a:ext cx="1032147" cy="432591"/>
          </a:xfrm>
          <a:prstGeom prst="rect">
            <a:avLst/>
          </a:prstGeom>
        </p:spPr>
      </p:pic>
      <p:pic>
        <p:nvPicPr>
          <p:cNvPr id="72" name="Picture 71"/>
          <p:cNvPicPr>
            <a:picLocks noChangeAspect="1"/>
          </p:cNvPicPr>
          <p:nvPr/>
        </p:nvPicPr>
        <p:blipFill>
          <a:blip r:embed="rId4"/>
          <a:stretch>
            <a:fillRect/>
          </a:stretch>
        </p:blipFill>
        <p:spPr>
          <a:xfrm>
            <a:off x="6719349" y="3863839"/>
            <a:ext cx="622324" cy="683039"/>
          </a:xfrm>
          <a:prstGeom prst="rect">
            <a:avLst/>
          </a:prstGeom>
        </p:spPr>
      </p:pic>
      <p:pic>
        <p:nvPicPr>
          <p:cNvPr id="73" name="Picture 72"/>
          <p:cNvPicPr>
            <a:picLocks noChangeAspect="1"/>
          </p:cNvPicPr>
          <p:nvPr/>
        </p:nvPicPr>
        <p:blipFill>
          <a:blip r:embed="rId6"/>
          <a:stretch>
            <a:fillRect/>
          </a:stretch>
        </p:blipFill>
        <p:spPr>
          <a:xfrm>
            <a:off x="7534314" y="3543581"/>
            <a:ext cx="850003" cy="781699"/>
          </a:xfrm>
          <a:prstGeom prst="rect">
            <a:avLst/>
          </a:prstGeom>
        </p:spPr>
      </p:pic>
      <p:pic>
        <p:nvPicPr>
          <p:cNvPr id="74" name="Picture 73"/>
          <p:cNvPicPr>
            <a:picLocks noChangeAspect="1"/>
          </p:cNvPicPr>
          <p:nvPr/>
        </p:nvPicPr>
        <p:blipFill>
          <a:blip r:embed="rId6"/>
          <a:stretch>
            <a:fillRect/>
          </a:stretch>
        </p:blipFill>
        <p:spPr>
          <a:xfrm>
            <a:off x="3926404" y="1827895"/>
            <a:ext cx="850003" cy="781699"/>
          </a:xfrm>
          <a:prstGeom prst="rect">
            <a:avLst/>
          </a:prstGeom>
        </p:spPr>
      </p:pic>
      <p:pic>
        <p:nvPicPr>
          <p:cNvPr id="75" name="Picture 74"/>
          <p:cNvPicPr>
            <a:picLocks noChangeAspect="1"/>
          </p:cNvPicPr>
          <p:nvPr/>
        </p:nvPicPr>
        <p:blipFill>
          <a:blip r:embed="rId6"/>
          <a:stretch>
            <a:fillRect/>
          </a:stretch>
        </p:blipFill>
        <p:spPr>
          <a:xfrm>
            <a:off x="4136645" y="3632857"/>
            <a:ext cx="850003" cy="781699"/>
          </a:xfrm>
          <a:prstGeom prst="rect">
            <a:avLst/>
          </a:prstGeom>
        </p:spPr>
      </p:pic>
      <p:sp>
        <p:nvSpPr>
          <p:cNvPr id="76" name="TextBox 75"/>
          <p:cNvSpPr txBox="1"/>
          <p:nvPr/>
        </p:nvSpPr>
        <p:spPr>
          <a:xfrm>
            <a:off x="1175772" y="5799404"/>
            <a:ext cx="7315616" cy="830997"/>
          </a:xfrm>
          <a:prstGeom prst="rect">
            <a:avLst/>
          </a:prstGeom>
          <a:noFill/>
        </p:spPr>
        <p:txBody>
          <a:bodyPr wrap="square" rtlCol="0">
            <a:spAutoFit/>
          </a:bodyPr>
          <a:lstStyle/>
          <a:p>
            <a:pPr algn="ctr"/>
            <a:r>
              <a:rPr lang="en-US" sz="2400" b="1">
                <a:solidFill>
                  <a:srgbClr val="FF0000"/>
                </a:solidFill>
              </a:rPr>
              <a:t>Are there more rectangles or circles?  Make drawings to compare and match the triangles and squares.</a:t>
            </a:r>
          </a:p>
        </p:txBody>
      </p:sp>
      <p:sp>
        <p:nvSpPr>
          <p:cNvPr id="77" name="TextBox 76"/>
          <p:cNvSpPr txBox="1"/>
          <p:nvPr/>
        </p:nvSpPr>
        <p:spPr>
          <a:xfrm rot="21009918">
            <a:off x="207914" y="5433518"/>
            <a:ext cx="1691425" cy="523220"/>
          </a:xfrm>
          <a:prstGeom prst="rect">
            <a:avLst/>
          </a:prstGeom>
          <a:noFill/>
        </p:spPr>
        <p:txBody>
          <a:bodyPr wrap="none" rtlCol="0">
            <a:spAutoFit/>
          </a:bodyPr>
          <a:lstStyle/>
          <a:p>
            <a:r>
              <a:rPr lang="en-US" sz="2800" b="1">
                <a:solidFill>
                  <a:srgbClr val="0000FF"/>
                </a:solidFill>
              </a:rPr>
              <a:t>Your turn!</a:t>
            </a:r>
          </a:p>
        </p:txBody>
      </p:sp>
      <p:sp>
        <p:nvSpPr>
          <p:cNvPr id="42" name="Rectangle 4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073585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46821" y="210344"/>
            <a:ext cx="8650357" cy="509587"/>
          </a:xfrm>
          <a:prstGeom prst="rect">
            <a:avLst/>
          </a:prstGeom>
        </p:spPr>
      </p:pic>
      <p:pic>
        <p:nvPicPr>
          <p:cNvPr id="3" name="Picture 2"/>
          <p:cNvPicPr>
            <a:picLocks noChangeAspect="1"/>
          </p:cNvPicPr>
          <p:nvPr/>
        </p:nvPicPr>
        <p:blipFill>
          <a:blip r:embed="rId4"/>
          <a:stretch>
            <a:fillRect/>
          </a:stretch>
        </p:blipFill>
        <p:spPr>
          <a:xfrm>
            <a:off x="466371" y="1400572"/>
            <a:ext cx="8211256" cy="3505200"/>
          </a:xfrm>
          <a:prstGeom prst="rect">
            <a:avLst/>
          </a:prstGeom>
        </p:spPr>
      </p:pic>
    </p:spTree>
    <p:extLst>
      <p:ext uri="{BB962C8B-B14F-4D97-AF65-F5344CB8AC3E}">
        <p14:creationId xmlns:p14="http://schemas.microsoft.com/office/powerpoint/2010/main" val="294957175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46821" y="210344"/>
            <a:ext cx="8650357" cy="509587"/>
          </a:xfrm>
          <a:prstGeom prst="rect">
            <a:avLst/>
          </a:prstGeom>
        </p:spPr>
      </p:pic>
      <p:pic>
        <p:nvPicPr>
          <p:cNvPr id="4" name="Picture 3">
            <a:extLst>
              <a:ext uri="{FF2B5EF4-FFF2-40B4-BE49-F238E27FC236}">
                <a16:creationId xmlns:a16="http://schemas.microsoft.com/office/drawing/2014/main" id="{5D901A08-A35A-46DA-9837-F9B394536F9D}"/>
              </a:ext>
            </a:extLst>
          </p:cNvPr>
          <p:cNvPicPr>
            <a:picLocks noChangeAspect="1"/>
          </p:cNvPicPr>
          <p:nvPr/>
        </p:nvPicPr>
        <p:blipFill>
          <a:blip r:embed="rId4"/>
          <a:stretch>
            <a:fillRect/>
          </a:stretch>
        </p:blipFill>
        <p:spPr>
          <a:xfrm>
            <a:off x="624438" y="864394"/>
            <a:ext cx="7895121" cy="5431497"/>
          </a:xfrm>
          <a:prstGeom prst="rect">
            <a:avLst/>
          </a:prstGeom>
        </p:spPr>
      </p:pic>
    </p:spTree>
    <p:extLst>
      <p:ext uri="{BB962C8B-B14F-4D97-AF65-F5344CB8AC3E}">
        <p14:creationId xmlns:p14="http://schemas.microsoft.com/office/powerpoint/2010/main" val="8305001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46821" y="210344"/>
            <a:ext cx="8650357" cy="509587"/>
          </a:xfrm>
          <a:prstGeom prst="rect">
            <a:avLst/>
          </a:prstGeom>
        </p:spPr>
      </p:pic>
      <p:pic>
        <p:nvPicPr>
          <p:cNvPr id="3" name="Picture 2">
            <a:extLst>
              <a:ext uri="{FF2B5EF4-FFF2-40B4-BE49-F238E27FC236}">
                <a16:creationId xmlns:a16="http://schemas.microsoft.com/office/drawing/2014/main" id="{2D550236-779E-4A21-A234-3E557642CB0A}"/>
              </a:ext>
            </a:extLst>
          </p:cNvPr>
          <p:cNvPicPr>
            <a:picLocks noChangeAspect="1"/>
          </p:cNvPicPr>
          <p:nvPr/>
        </p:nvPicPr>
        <p:blipFill>
          <a:blip r:embed="rId4"/>
          <a:stretch>
            <a:fillRect/>
          </a:stretch>
        </p:blipFill>
        <p:spPr>
          <a:xfrm>
            <a:off x="2286000" y="719931"/>
            <a:ext cx="4572000" cy="5862258"/>
          </a:xfrm>
          <a:prstGeom prst="rect">
            <a:avLst/>
          </a:prstGeom>
        </p:spPr>
      </p:pic>
    </p:spTree>
    <p:extLst>
      <p:ext uri="{BB962C8B-B14F-4D97-AF65-F5344CB8AC3E}">
        <p14:creationId xmlns:p14="http://schemas.microsoft.com/office/powerpoint/2010/main" val="14632563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321104" y="1203178"/>
            <a:ext cx="4505103" cy="2775243"/>
          </a:xfrm>
          <a:prstGeom prst="rect">
            <a:avLst/>
          </a:prstGeom>
        </p:spPr>
      </p:pic>
    </p:spTree>
    <p:extLst>
      <p:ext uri="{BB962C8B-B14F-4D97-AF65-F5344CB8AC3E}">
        <p14:creationId xmlns:p14="http://schemas.microsoft.com/office/powerpoint/2010/main" val="25465527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319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27</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strategize to compare</a:t>
            </a:r>
            <a:r>
              <a:rPr kumimoji="0" lang="en-US" sz="4000" b="0" i="0" u="none" strike="noStrike" kern="0" cap="none" spc="0" normalizeH="0" noProof="0">
                <a:ln>
                  <a:noFill/>
                </a:ln>
                <a:solidFill>
                  <a:sysClr val="windowText" lastClr="000000"/>
                </a:solidFill>
                <a:effectLst/>
                <a:uLnTx/>
                <a:uFillTx/>
                <a:latin typeface="Kristen ITC" panose="03050502040202030202" pitchFamily="66" charset="0"/>
              </a:rPr>
              <a:t> two sets.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5770767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How Many are Hiding?</a:t>
            </a:r>
            <a:endParaRPr lang="en-US" sz="8000" b="1"/>
          </a:p>
        </p:txBody>
      </p:sp>
      <p:sp>
        <p:nvSpPr>
          <p:cNvPr id="18" name="TextBox 17"/>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How many fingers do you have on two hands?  Show me 9, piano style, like this.  (Demonstrate fingers the Math Way, palms down, flat on the desk.)  How many fingers are hiding?  Let that finger come out now.  9 and 1 make…?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pic>
        <p:nvPicPr>
          <p:cNvPr id="74754" name="Picture 2" descr="http://wallpoper.com/images/00/39/12/28/wood_003912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934" y="2398496"/>
            <a:ext cx="5276221" cy="3488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7233" y="5972589"/>
            <a:ext cx="3863622" cy="400110"/>
          </a:xfrm>
          <a:prstGeom prst="rect">
            <a:avLst/>
          </a:prstGeom>
          <a:noFill/>
        </p:spPr>
        <p:txBody>
          <a:bodyPr wrap="none" rtlCol="0">
            <a:spAutoFit/>
          </a:bodyPr>
          <a:lstStyle/>
          <a:p>
            <a:pPr algn="ctr"/>
            <a:r>
              <a:rPr lang="en-US" sz="2000" b="1">
                <a:solidFill>
                  <a:srgbClr val="C00000"/>
                </a:solidFill>
              </a:rPr>
              <a:t>Demonstrate on the “desk” above.</a:t>
            </a:r>
          </a:p>
        </p:txBody>
      </p:sp>
    </p:spTree>
    <p:extLst>
      <p:ext uri="{BB962C8B-B14F-4D97-AF65-F5344CB8AC3E}">
        <p14:creationId xmlns:p14="http://schemas.microsoft.com/office/powerpoint/2010/main" val="342632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276600" y="1742318"/>
            <a:ext cx="2476504" cy="4325401"/>
          </a:xfrm>
          <a:prstGeom prst="rect">
            <a:avLst/>
          </a:prstGeom>
        </p:spPr>
      </p:pic>
    </p:spTree>
    <p:extLst>
      <p:ext uri="{BB962C8B-B14F-4D97-AF65-F5344CB8AC3E}">
        <p14:creationId xmlns:p14="http://schemas.microsoft.com/office/powerpoint/2010/main" val="320140742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How Many are Hiding?</a:t>
            </a:r>
            <a:endParaRPr lang="en-US" sz="8000" b="1"/>
          </a:p>
        </p:txBody>
      </p:sp>
      <p:sp>
        <p:nvSpPr>
          <p:cNvPr id="18" name="TextBox 17"/>
          <p:cNvSpPr txBox="1"/>
          <p:nvPr/>
        </p:nvSpPr>
        <p:spPr>
          <a:xfrm>
            <a:off x="1331251" y="1162972"/>
            <a:ext cx="6475586" cy="646331"/>
          </a:xfrm>
          <a:prstGeom prst="rect">
            <a:avLst/>
          </a:prstGeom>
          <a:noFill/>
        </p:spPr>
        <p:txBody>
          <a:bodyPr wrap="square" rtlCol="0">
            <a:spAutoFit/>
          </a:bodyPr>
          <a:lstStyle/>
          <a:p>
            <a:pPr algn="ctr"/>
            <a:r>
              <a:rPr lang="en-US" b="1">
                <a:solidFill>
                  <a:srgbClr val="0070C0"/>
                </a:solidFill>
              </a:rPr>
              <a:t>Now, show me 8.  How many fingers are hiding?  Let those fingers come out now.  8 and 2 make…?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pic>
        <p:nvPicPr>
          <p:cNvPr id="74754" name="Picture 2" descr="http://wallpoper.com/images/00/39/12/28/wood_003912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934" y="2398496"/>
            <a:ext cx="5276221" cy="34889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23743" y="5972589"/>
            <a:ext cx="5490607" cy="400110"/>
          </a:xfrm>
          <a:prstGeom prst="rect">
            <a:avLst/>
          </a:prstGeom>
          <a:noFill/>
        </p:spPr>
        <p:txBody>
          <a:bodyPr wrap="none" rtlCol="0">
            <a:spAutoFit/>
          </a:bodyPr>
          <a:lstStyle/>
          <a:p>
            <a:pPr algn="ctr"/>
            <a:r>
              <a:rPr lang="en-US" sz="2000" b="1">
                <a:solidFill>
                  <a:srgbClr val="C00000"/>
                </a:solidFill>
              </a:rPr>
              <a:t>Have a student demonstrate on the “desk” above.</a:t>
            </a:r>
          </a:p>
        </p:txBody>
      </p:sp>
    </p:spTree>
    <p:extLst>
      <p:ext uri="{BB962C8B-B14F-4D97-AF65-F5344CB8AC3E}">
        <p14:creationId xmlns:p14="http://schemas.microsoft.com/office/powerpoint/2010/main" val="20206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How Many are Hiding?</a:t>
            </a:r>
            <a:endParaRPr lang="en-US" sz="8000" b="1"/>
          </a:p>
        </p:txBody>
      </p:sp>
      <p:sp>
        <p:nvSpPr>
          <p:cNvPr id="18" name="TextBox 17"/>
          <p:cNvSpPr txBox="1"/>
          <p:nvPr/>
        </p:nvSpPr>
        <p:spPr>
          <a:xfrm>
            <a:off x="1331251" y="1162972"/>
            <a:ext cx="6475586" cy="646331"/>
          </a:xfrm>
          <a:prstGeom prst="rect">
            <a:avLst/>
          </a:prstGeom>
          <a:noFill/>
        </p:spPr>
        <p:txBody>
          <a:bodyPr wrap="square" rtlCol="0">
            <a:spAutoFit/>
          </a:bodyPr>
          <a:lstStyle/>
          <a:p>
            <a:pPr algn="ctr"/>
            <a:r>
              <a:rPr lang="en-US" b="1">
                <a:solidFill>
                  <a:srgbClr val="0070C0"/>
                </a:solidFill>
              </a:rPr>
              <a:t>Now, show me 7.  How many fingers are hiding?  Let those fingers come out now.  7 and 3 make…?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pic>
        <p:nvPicPr>
          <p:cNvPr id="74754" name="Picture 2" descr="http://wallpoper.com/images/00/39/12/28/wood_003912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934" y="2398496"/>
            <a:ext cx="5276221" cy="34889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23743" y="5972589"/>
            <a:ext cx="5490607" cy="400110"/>
          </a:xfrm>
          <a:prstGeom prst="rect">
            <a:avLst/>
          </a:prstGeom>
          <a:noFill/>
        </p:spPr>
        <p:txBody>
          <a:bodyPr wrap="none" rtlCol="0">
            <a:spAutoFit/>
          </a:bodyPr>
          <a:lstStyle/>
          <a:p>
            <a:pPr algn="ctr"/>
            <a:r>
              <a:rPr lang="en-US" sz="2000" b="1">
                <a:solidFill>
                  <a:srgbClr val="C00000"/>
                </a:solidFill>
              </a:rPr>
              <a:t>Have a student demonstrate on the “desk” above.</a:t>
            </a:r>
          </a:p>
        </p:txBody>
      </p:sp>
    </p:spTree>
    <p:extLst>
      <p:ext uri="{BB962C8B-B14F-4D97-AF65-F5344CB8AC3E}">
        <p14:creationId xmlns:p14="http://schemas.microsoft.com/office/powerpoint/2010/main" val="8580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How Many are Hiding?</a:t>
            </a:r>
            <a:endParaRPr lang="en-US" sz="8000" b="1"/>
          </a:p>
        </p:txBody>
      </p:sp>
      <p:sp>
        <p:nvSpPr>
          <p:cNvPr id="18" name="TextBox 17"/>
          <p:cNvSpPr txBox="1"/>
          <p:nvPr/>
        </p:nvSpPr>
        <p:spPr>
          <a:xfrm>
            <a:off x="1331251" y="1162972"/>
            <a:ext cx="6475586" cy="646331"/>
          </a:xfrm>
          <a:prstGeom prst="rect">
            <a:avLst/>
          </a:prstGeom>
          <a:noFill/>
        </p:spPr>
        <p:txBody>
          <a:bodyPr wrap="square" rtlCol="0">
            <a:spAutoFit/>
          </a:bodyPr>
          <a:lstStyle/>
          <a:p>
            <a:pPr algn="ctr"/>
            <a:r>
              <a:rPr lang="en-US" b="1">
                <a:solidFill>
                  <a:srgbClr val="0070C0"/>
                </a:solidFill>
              </a:rPr>
              <a:t>Now, show me 6.  How many fingers are hiding?  Let those fingers come out now.  6 and 4 make…?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pic>
        <p:nvPicPr>
          <p:cNvPr id="74754" name="Picture 2" descr="http://wallpoper.com/images/00/39/12/28/wood_003912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934" y="2398496"/>
            <a:ext cx="5276221" cy="34889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23743" y="5972589"/>
            <a:ext cx="5490607" cy="400110"/>
          </a:xfrm>
          <a:prstGeom prst="rect">
            <a:avLst/>
          </a:prstGeom>
          <a:noFill/>
        </p:spPr>
        <p:txBody>
          <a:bodyPr wrap="none" rtlCol="0">
            <a:spAutoFit/>
          </a:bodyPr>
          <a:lstStyle/>
          <a:p>
            <a:pPr algn="ctr"/>
            <a:r>
              <a:rPr lang="en-US" sz="2000" b="1">
                <a:solidFill>
                  <a:srgbClr val="C00000"/>
                </a:solidFill>
              </a:rPr>
              <a:t>Have a student demonstrate on the “desk” above.</a:t>
            </a:r>
          </a:p>
        </p:txBody>
      </p:sp>
    </p:spTree>
    <p:extLst>
      <p:ext uri="{BB962C8B-B14F-4D97-AF65-F5344CB8AC3E}">
        <p14:creationId xmlns:p14="http://schemas.microsoft.com/office/powerpoint/2010/main" val="91185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How Many are Hiding?</a:t>
            </a:r>
            <a:endParaRPr lang="en-US" sz="8000" b="1"/>
          </a:p>
        </p:txBody>
      </p:sp>
      <p:sp>
        <p:nvSpPr>
          <p:cNvPr id="18" name="TextBox 17"/>
          <p:cNvSpPr txBox="1"/>
          <p:nvPr/>
        </p:nvSpPr>
        <p:spPr>
          <a:xfrm>
            <a:off x="1331251" y="1162972"/>
            <a:ext cx="6475586" cy="646331"/>
          </a:xfrm>
          <a:prstGeom prst="rect">
            <a:avLst/>
          </a:prstGeom>
          <a:noFill/>
        </p:spPr>
        <p:txBody>
          <a:bodyPr wrap="square" rtlCol="0">
            <a:spAutoFit/>
          </a:bodyPr>
          <a:lstStyle/>
          <a:p>
            <a:pPr algn="ctr"/>
            <a:r>
              <a:rPr lang="en-US" b="1">
                <a:solidFill>
                  <a:srgbClr val="0070C0"/>
                </a:solidFill>
              </a:rPr>
              <a:t>Now, show me 5.  How many fingers are hiding?  Let those fingers come out now.  5 and 5 make…?</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pic>
        <p:nvPicPr>
          <p:cNvPr id="74754" name="Picture 2" descr="http://wallpoper.com/images/00/39/12/28/wood_003912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934" y="2398496"/>
            <a:ext cx="5276221" cy="34889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23743" y="5972589"/>
            <a:ext cx="5490607" cy="400110"/>
          </a:xfrm>
          <a:prstGeom prst="rect">
            <a:avLst/>
          </a:prstGeom>
          <a:noFill/>
        </p:spPr>
        <p:txBody>
          <a:bodyPr wrap="none" rtlCol="0">
            <a:spAutoFit/>
          </a:bodyPr>
          <a:lstStyle/>
          <a:p>
            <a:pPr algn="ctr"/>
            <a:r>
              <a:rPr lang="en-US" sz="2000" b="1">
                <a:solidFill>
                  <a:srgbClr val="C00000"/>
                </a:solidFill>
              </a:rPr>
              <a:t>Have a student demonstrate on the “desk” above.</a:t>
            </a:r>
          </a:p>
        </p:txBody>
      </p:sp>
    </p:spTree>
    <p:extLst>
      <p:ext uri="{BB962C8B-B14F-4D97-AF65-F5344CB8AC3E}">
        <p14:creationId xmlns:p14="http://schemas.microsoft.com/office/powerpoint/2010/main" val="41985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960103"/>
            <a:ext cx="7761137" cy="1261884"/>
          </a:xfrm>
          <a:prstGeom prst="rect">
            <a:avLst/>
          </a:prstGeom>
          <a:noFill/>
        </p:spPr>
        <p:txBody>
          <a:bodyPr wrap="square" rtlCol="0">
            <a:spAutoFit/>
          </a:bodyPr>
          <a:lstStyle/>
          <a:p>
            <a:pPr algn="ctr"/>
            <a:r>
              <a:rPr lang="en-US" sz="1900" b="1">
                <a:solidFill>
                  <a:srgbClr val="0070C0"/>
                </a:solidFill>
              </a:rPr>
              <a:t>Put an X on 4 of the fish.  We’re not going to count those fish right now.  Pretend they swam away!  Circle a group of 4 from the fish who didn’t swim away.  How many fish are left?  Let’s circle those 2.  How many did you circle all together?  Echo me:  6 is 4 and 2, but 4 is more than 2.  </a:t>
            </a:r>
          </a:p>
        </p:txBody>
      </p:sp>
    </p:spTree>
    <p:extLst>
      <p:ext uri="{BB962C8B-B14F-4D97-AF65-F5344CB8AC3E}">
        <p14:creationId xmlns:p14="http://schemas.microsoft.com/office/powerpoint/2010/main" val="9462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8" name="TextBox 17"/>
          <p:cNvSpPr txBox="1"/>
          <p:nvPr/>
        </p:nvSpPr>
        <p:spPr>
          <a:xfrm>
            <a:off x="396246" y="1007723"/>
            <a:ext cx="8351507" cy="1323439"/>
          </a:xfrm>
          <a:prstGeom prst="rect">
            <a:avLst/>
          </a:prstGeom>
          <a:noFill/>
        </p:spPr>
        <p:txBody>
          <a:bodyPr wrap="square" rtlCol="0">
            <a:spAutoFit/>
          </a:bodyPr>
          <a:lstStyle/>
          <a:p>
            <a:pPr algn="ctr"/>
            <a:r>
              <a:rPr lang="en-US" sz="2000" b="1">
                <a:solidFill>
                  <a:srgbClr val="0070C0"/>
                </a:solidFill>
              </a:rPr>
              <a:t>Erase your board.  Put an X on 4 of the fish again to show they swam away.  How many fish did not swim away?  Now, this time, circle a group of 3.  How many fish are left?  Circle those 3.  Now, how many are circled?  Echo me:  6 is 3 and 3.  Hey!  That’s the same number!</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132602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8" name="TextBox 17"/>
          <p:cNvSpPr txBox="1"/>
          <p:nvPr/>
        </p:nvSpPr>
        <p:spPr>
          <a:xfrm>
            <a:off x="612775" y="990733"/>
            <a:ext cx="7909554" cy="1323439"/>
          </a:xfrm>
          <a:prstGeom prst="rect">
            <a:avLst/>
          </a:prstGeom>
          <a:noFill/>
        </p:spPr>
        <p:txBody>
          <a:bodyPr wrap="square" rtlCol="0">
            <a:spAutoFit/>
          </a:bodyPr>
          <a:lstStyle/>
          <a:p>
            <a:pPr algn="ctr"/>
            <a:r>
              <a:rPr lang="en-US" sz="2000" b="1">
                <a:solidFill>
                  <a:srgbClr val="0070C0"/>
                </a:solidFill>
              </a:rPr>
              <a:t>Erase your board.  Put an X on 4 of the fish again to show they swam away.  How many fish did not swim away?  Circle a group of 5.  How many fish are left?  Circle that 1.  Now, how many are circled?  Echo me:  6 is 1 and 5, but 1 is less than 5.   </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267096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70C0"/>
                </a:solidFill>
              </a:rPr>
              <a:t>Let’s use our hands to show taller and shorter.  For taller, we’ll do this (hold one hand above head and the other at waist level).  For shorter, we’ll do this (hold hands closer together).  Let’s practice.  Show me taller.  Show me shorter.  (Mix it up and quicken the pace.)</a:t>
            </a:r>
          </a:p>
        </p:txBody>
      </p:sp>
      <p:pic>
        <p:nvPicPr>
          <p:cNvPr id="3074" name="Picture 2" descr="https://www.esl-library.com/images/flashcards/colored/sm/tall_short-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530" y="3089238"/>
            <a:ext cx="1970746" cy="338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601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tree and rose bush.  Is the tree shorter or taller?  Show me the gesture for taller if you think it’s taller.  Show me the gesture for shorter if you think it’s shorter.</a:t>
            </a:r>
          </a:p>
        </p:txBody>
      </p:sp>
      <p:pic>
        <p:nvPicPr>
          <p:cNvPr id="7" name="Picture 6"/>
          <p:cNvPicPr>
            <a:picLocks noChangeAspect="1"/>
          </p:cNvPicPr>
          <p:nvPr/>
        </p:nvPicPr>
        <p:blipFill>
          <a:blip r:embed="rId4"/>
          <a:stretch>
            <a:fillRect/>
          </a:stretch>
        </p:blipFill>
        <p:spPr>
          <a:xfrm>
            <a:off x="2226709" y="2238328"/>
            <a:ext cx="2675396" cy="3813863"/>
          </a:xfrm>
          <a:prstGeom prst="rect">
            <a:avLst/>
          </a:prstGeom>
        </p:spPr>
      </p:pic>
      <p:pic>
        <p:nvPicPr>
          <p:cNvPr id="108548" name="Picture 4" descr="http://www.afloral.com/Mini-Red-Rosebush-FBR002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4516539"/>
            <a:ext cx="1151739" cy="153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boy and the girl.  Is the girl shorter or taller?  Show me the gesture for taller if you think it’s taller.  Show me the gesture for shorter if you think it’s shorter.</a:t>
            </a:r>
          </a:p>
        </p:txBody>
      </p:sp>
      <p:pic>
        <p:nvPicPr>
          <p:cNvPr id="109572" name="Picture 4" descr="https://s-media-cache-ak0.pinimg.com/236x/4b/51/2f/4b512fe6fcfddc44e633479947a3bb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634" y="2606647"/>
            <a:ext cx="1727026" cy="3269341"/>
          </a:xfrm>
          <a:prstGeom prst="rect">
            <a:avLst/>
          </a:prstGeom>
          <a:noFill/>
          <a:extLst>
            <a:ext uri="{909E8E84-426E-40DD-AFC4-6F175D3DCCD1}">
              <a14:hiddenFill xmlns:a14="http://schemas.microsoft.com/office/drawing/2010/main">
                <a:solidFill>
                  <a:srgbClr val="FFFFFF"/>
                </a:solidFill>
              </a14:hiddenFill>
            </a:ext>
          </a:extLst>
        </p:spPr>
      </p:pic>
      <p:pic>
        <p:nvPicPr>
          <p:cNvPr id="109574" name="Picture 6" descr="http://worldartsme.com/images/happy-little-gir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0723" y="2875555"/>
            <a:ext cx="1524220" cy="300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25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933700" y="1623402"/>
            <a:ext cx="3276600" cy="4029075"/>
          </a:xfrm>
          <a:prstGeom prst="rect">
            <a:avLst/>
          </a:prstGeom>
        </p:spPr>
      </p:pic>
    </p:spTree>
    <p:extLst>
      <p:ext uri="{BB962C8B-B14F-4D97-AF65-F5344CB8AC3E}">
        <p14:creationId xmlns:p14="http://schemas.microsoft.com/office/powerpoint/2010/main" val="29932331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encrypted-tbn3.gstatic.com/images?q=tbn:ANd9GcR3VeisSSw_bZJf3Va03mtdJEMp63J5oUAY6gGn0AuKscrCAM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 y="3587768"/>
            <a:ext cx="3264563" cy="303169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27</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877723" y="1143000"/>
            <a:ext cx="7301966" cy="1446550"/>
          </a:xfrm>
          <a:prstGeom prst="rect">
            <a:avLst/>
          </a:prstGeom>
          <a:noFill/>
        </p:spPr>
        <p:txBody>
          <a:bodyPr wrap="square" rtlCol="0">
            <a:spAutoFit/>
          </a:bodyPr>
          <a:lstStyle/>
          <a:p>
            <a:pPr algn="ctr"/>
            <a:r>
              <a:rPr lang="en-US" sz="2200" b="1"/>
              <a:t>Work with a partner.  Take one handful of pattern blocks out of the bucket.  Let your partner do the same.  Compare your handfuls of pattern blocks.  Who has more?  How do you know?  Put the blocks back, and try the game again.</a:t>
            </a:r>
            <a:endParaRPr lang="en-US" sz="2200" b="1">
              <a:solidFill>
                <a:srgbClr val="FF0000"/>
              </a:solidFill>
            </a:endParaRPr>
          </a:p>
        </p:txBody>
      </p:sp>
    </p:spTree>
    <p:extLst>
      <p:ext uri="{BB962C8B-B14F-4D97-AF65-F5344CB8AC3E}">
        <p14:creationId xmlns:p14="http://schemas.microsoft.com/office/powerpoint/2010/main" val="59659282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27</a:t>
            </a:r>
          </a:p>
        </p:txBody>
      </p:sp>
      <p:sp>
        <p:nvSpPr>
          <p:cNvPr id="42" name="TextBox 41"/>
          <p:cNvSpPr txBox="1"/>
          <p:nvPr/>
        </p:nvSpPr>
        <p:spPr>
          <a:xfrm>
            <a:off x="896346" y="1442914"/>
            <a:ext cx="7351308" cy="1846659"/>
          </a:xfrm>
          <a:prstGeom prst="rect">
            <a:avLst/>
          </a:prstGeom>
          <a:noFill/>
        </p:spPr>
        <p:txBody>
          <a:bodyPr wrap="square" rtlCol="0">
            <a:spAutoFit/>
          </a:bodyPr>
          <a:lstStyle/>
          <a:p>
            <a:pPr algn="ctr"/>
            <a:r>
              <a:rPr lang="en-US" sz="2400" b="1"/>
              <a:t>Let’s do some more comparing activities!  I need a helper!  I will roll the die and take that many cubes out of the bag.  My helper will do the same.  What would be a simple way to see who has more?</a:t>
            </a:r>
          </a:p>
          <a:p>
            <a:pPr algn="ctr"/>
            <a:r>
              <a:rPr lang="en-US" sz="1600" b="1"/>
              <a:t>(Make towers.)</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41306" y="3962400"/>
            <a:ext cx="2715285" cy="2351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23927" y="4572000"/>
            <a:ext cx="2852392" cy="830997"/>
          </a:xfrm>
          <a:prstGeom prst="rect">
            <a:avLst/>
          </a:prstGeom>
          <a:noFill/>
        </p:spPr>
        <p:txBody>
          <a:bodyPr wrap="square" rtlCol="0">
            <a:spAutoFit/>
          </a:bodyPr>
          <a:lstStyle/>
          <a:p>
            <a:pPr algn="ctr"/>
            <a:r>
              <a:rPr lang="en-US" sz="2400" b="1">
                <a:solidFill>
                  <a:srgbClr val="FF0000"/>
                </a:solidFill>
              </a:rPr>
              <a:t>____ is more       than ____.</a:t>
            </a:r>
          </a:p>
        </p:txBody>
      </p:sp>
      <p:pic>
        <p:nvPicPr>
          <p:cNvPr id="23554" name="Picture 2" descr="https://s-media-cache-ak0.pinimg.com/736x/6d/28/8d/6d288d2ce1890d989c7b6249360435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71" y="3504054"/>
            <a:ext cx="2126974" cy="2966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0776529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27</a:t>
            </a:r>
          </a:p>
        </p:txBody>
      </p:sp>
      <p:sp>
        <p:nvSpPr>
          <p:cNvPr id="42" name="TextBox 41"/>
          <p:cNvSpPr txBox="1"/>
          <p:nvPr/>
        </p:nvSpPr>
        <p:spPr>
          <a:xfrm>
            <a:off x="896346" y="1534303"/>
            <a:ext cx="7351308" cy="523220"/>
          </a:xfrm>
          <a:prstGeom prst="rect">
            <a:avLst/>
          </a:prstGeom>
          <a:noFill/>
        </p:spPr>
        <p:txBody>
          <a:bodyPr wrap="square" rtlCol="0">
            <a:spAutoFit/>
          </a:bodyPr>
          <a:lstStyle/>
          <a:p>
            <a:pPr algn="ctr"/>
            <a:r>
              <a:rPr lang="en-US" sz="2800" b="1"/>
              <a:t>Now, you and your partner try the game!</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9200" y="3276600"/>
            <a:ext cx="3451191" cy="2989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28392" y="3943047"/>
            <a:ext cx="2852392" cy="1569660"/>
          </a:xfrm>
          <a:prstGeom prst="rect">
            <a:avLst/>
          </a:prstGeom>
          <a:noFill/>
        </p:spPr>
        <p:txBody>
          <a:bodyPr wrap="square" rtlCol="0">
            <a:spAutoFit/>
          </a:bodyPr>
          <a:lstStyle/>
          <a:p>
            <a:pPr algn="ctr"/>
            <a:r>
              <a:rPr lang="en-US" sz="2400" b="1">
                <a:solidFill>
                  <a:srgbClr val="FF0000"/>
                </a:solidFill>
              </a:rPr>
              <a:t>Don’t forget to      use your math words </a:t>
            </a:r>
            <a:r>
              <a:rPr lang="en-US" sz="2400" b="1" u="sng">
                <a:solidFill>
                  <a:srgbClr val="FF0000"/>
                </a:solidFill>
              </a:rPr>
              <a:t>more than</a:t>
            </a:r>
            <a:r>
              <a:rPr lang="en-US" sz="2400" b="1">
                <a:solidFill>
                  <a:srgbClr val="FF0000"/>
                </a:solidFill>
              </a:rPr>
              <a:t> and      </a:t>
            </a:r>
            <a:r>
              <a:rPr lang="en-US" sz="2400" b="1" u="sng">
                <a:solidFill>
                  <a:srgbClr val="FF0000"/>
                </a:solidFill>
              </a:rPr>
              <a:t>less than</a:t>
            </a:r>
            <a:r>
              <a:rPr lang="en-US" sz="2400" b="1">
                <a:solidFill>
                  <a:srgbClr val="FF0000"/>
                </a:solidFill>
              </a:rPr>
              <a:t>!</a:t>
            </a:r>
          </a:p>
        </p:txBody>
      </p:sp>
      <p:sp>
        <p:nvSpPr>
          <p:cNvPr id="3" name="TextBox 2"/>
          <p:cNvSpPr txBox="1"/>
          <p:nvPr/>
        </p:nvSpPr>
        <p:spPr>
          <a:xfrm rot="21147388">
            <a:off x="337942" y="362063"/>
            <a:ext cx="1945148" cy="584775"/>
          </a:xfrm>
          <a:prstGeom prst="rect">
            <a:avLst/>
          </a:prstGeom>
          <a:noFill/>
        </p:spPr>
        <p:txBody>
          <a:bodyPr wrap="none" rtlCol="0">
            <a:spAutoFit/>
          </a:bodyPr>
          <a:lstStyle/>
          <a:p>
            <a:r>
              <a:rPr lang="en-US" sz="3200" b="1">
                <a:solidFill>
                  <a:srgbClr val="FF0000"/>
                </a:solidFill>
              </a:rPr>
              <a:t>Your Turn!</a:t>
            </a:r>
          </a:p>
        </p:txBody>
      </p:sp>
      <p:pic>
        <p:nvPicPr>
          <p:cNvPr id="11" name="Picture 2" descr="https://s-media-cache-ak0.pinimg.com/736x/6d/28/8d/6d288d2ce1890d989c7b6249360435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71" y="3504054"/>
            <a:ext cx="2126974" cy="29668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1373325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27</a:t>
            </a:r>
          </a:p>
        </p:txBody>
      </p:sp>
      <p:sp>
        <p:nvSpPr>
          <p:cNvPr id="42" name="TextBox 41"/>
          <p:cNvSpPr txBox="1"/>
          <p:nvPr/>
        </p:nvSpPr>
        <p:spPr>
          <a:xfrm>
            <a:off x="1242424" y="1303110"/>
            <a:ext cx="6606176" cy="1846659"/>
          </a:xfrm>
          <a:prstGeom prst="rect">
            <a:avLst/>
          </a:prstGeom>
          <a:noFill/>
        </p:spPr>
        <p:txBody>
          <a:bodyPr wrap="square" rtlCol="0">
            <a:spAutoFit/>
          </a:bodyPr>
          <a:lstStyle/>
          <a:p>
            <a:pPr algn="ctr"/>
            <a:r>
              <a:rPr lang="en-US" sz="2400" b="1"/>
              <a:t>Put your cubes away, and watch our next game.  I need another helper.  My helper and I will both take some pennies out of our bag.  How can we see who has more?</a:t>
            </a:r>
          </a:p>
          <a:p>
            <a:pPr algn="ctr"/>
            <a:r>
              <a:rPr lang="en-US" sz="1600" b="1"/>
              <a:t>(Make rows.)</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41306" y="3962400"/>
            <a:ext cx="2715285" cy="2351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36611" y="4512186"/>
            <a:ext cx="1924673" cy="830997"/>
          </a:xfrm>
          <a:prstGeom prst="rect">
            <a:avLst/>
          </a:prstGeom>
          <a:noFill/>
        </p:spPr>
        <p:txBody>
          <a:bodyPr wrap="square" rtlCol="0">
            <a:spAutoFit/>
          </a:bodyPr>
          <a:lstStyle/>
          <a:p>
            <a:pPr algn="ctr"/>
            <a:r>
              <a:rPr lang="en-US" sz="2400" b="1">
                <a:solidFill>
                  <a:srgbClr val="FF0000"/>
                </a:solidFill>
              </a:rPr>
              <a:t>____ is less than ____.</a:t>
            </a:r>
          </a:p>
        </p:txBody>
      </p:sp>
      <p:pic>
        <p:nvPicPr>
          <p:cNvPr id="9" name="Picture 2" descr="https://s-media-cache-ak0.pinimg.com/736x/6d/28/8d/6d288d2ce1890d989c7b6249360435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71" y="3504054"/>
            <a:ext cx="2126974" cy="2966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3121315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27</a:t>
            </a:r>
          </a:p>
        </p:txBody>
      </p:sp>
      <p:sp>
        <p:nvSpPr>
          <p:cNvPr id="42" name="TextBox 41"/>
          <p:cNvSpPr txBox="1"/>
          <p:nvPr/>
        </p:nvSpPr>
        <p:spPr>
          <a:xfrm>
            <a:off x="1172073" y="1465126"/>
            <a:ext cx="6799854" cy="1384995"/>
          </a:xfrm>
          <a:prstGeom prst="rect">
            <a:avLst/>
          </a:prstGeom>
          <a:noFill/>
        </p:spPr>
        <p:txBody>
          <a:bodyPr wrap="square" rtlCol="0">
            <a:spAutoFit/>
          </a:bodyPr>
          <a:lstStyle/>
          <a:p>
            <a:pPr algn="ctr"/>
            <a:r>
              <a:rPr lang="en-US" sz="2800" b="1"/>
              <a:t>Now, you and your partner try the game!  Line up your pennies each time to find out who has more.</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9200" y="3276600"/>
            <a:ext cx="3451191" cy="2989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28392" y="3943047"/>
            <a:ext cx="2852392" cy="1569660"/>
          </a:xfrm>
          <a:prstGeom prst="rect">
            <a:avLst/>
          </a:prstGeom>
          <a:noFill/>
        </p:spPr>
        <p:txBody>
          <a:bodyPr wrap="square" rtlCol="0">
            <a:spAutoFit/>
          </a:bodyPr>
          <a:lstStyle/>
          <a:p>
            <a:pPr algn="ctr"/>
            <a:r>
              <a:rPr lang="en-US" sz="2400" b="1">
                <a:solidFill>
                  <a:srgbClr val="FF0000"/>
                </a:solidFill>
              </a:rPr>
              <a:t>Don’t forget to      use your math words </a:t>
            </a:r>
            <a:r>
              <a:rPr lang="en-US" sz="2400" b="1" u="sng">
                <a:solidFill>
                  <a:srgbClr val="FF0000"/>
                </a:solidFill>
              </a:rPr>
              <a:t>more than</a:t>
            </a:r>
            <a:r>
              <a:rPr lang="en-US" sz="2400" b="1">
                <a:solidFill>
                  <a:srgbClr val="FF0000"/>
                </a:solidFill>
              </a:rPr>
              <a:t> and      </a:t>
            </a:r>
            <a:r>
              <a:rPr lang="en-US" sz="2400" b="1" u="sng">
                <a:solidFill>
                  <a:srgbClr val="FF0000"/>
                </a:solidFill>
              </a:rPr>
              <a:t>less than</a:t>
            </a:r>
            <a:r>
              <a:rPr lang="en-US" sz="2400" b="1">
                <a:solidFill>
                  <a:srgbClr val="FF0000"/>
                </a:solidFill>
              </a:rPr>
              <a:t>!</a:t>
            </a:r>
          </a:p>
        </p:txBody>
      </p:sp>
      <p:sp>
        <p:nvSpPr>
          <p:cNvPr id="3" name="TextBox 2"/>
          <p:cNvSpPr txBox="1"/>
          <p:nvPr/>
        </p:nvSpPr>
        <p:spPr>
          <a:xfrm rot="21147388">
            <a:off x="337942" y="362063"/>
            <a:ext cx="1945148" cy="584775"/>
          </a:xfrm>
          <a:prstGeom prst="rect">
            <a:avLst/>
          </a:prstGeom>
          <a:noFill/>
        </p:spPr>
        <p:txBody>
          <a:bodyPr wrap="none" rtlCol="0">
            <a:spAutoFit/>
          </a:bodyPr>
          <a:lstStyle/>
          <a:p>
            <a:r>
              <a:rPr lang="en-US" sz="3200" b="1">
                <a:solidFill>
                  <a:srgbClr val="FF0000"/>
                </a:solidFill>
              </a:rPr>
              <a:t>Your Turn!</a:t>
            </a:r>
          </a:p>
        </p:txBody>
      </p:sp>
      <p:pic>
        <p:nvPicPr>
          <p:cNvPr id="10" name="Picture 2" descr="https://s-media-cache-ak0.pinimg.com/736x/6d/28/8d/6d288d2ce1890d989c7b6249360435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71" y="3504054"/>
            <a:ext cx="2126974" cy="29668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4169228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27</a:t>
            </a:r>
          </a:p>
        </p:txBody>
      </p:sp>
      <p:sp>
        <p:nvSpPr>
          <p:cNvPr id="42" name="TextBox 41"/>
          <p:cNvSpPr txBox="1"/>
          <p:nvPr/>
        </p:nvSpPr>
        <p:spPr>
          <a:xfrm>
            <a:off x="681173" y="1305155"/>
            <a:ext cx="7781653" cy="1692771"/>
          </a:xfrm>
          <a:prstGeom prst="rect">
            <a:avLst/>
          </a:prstGeom>
          <a:noFill/>
        </p:spPr>
        <p:txBody>
          <a:bodyPr wrap="square" rtlCol="0">
            <a:spAutoFit/>
          </a:bodyPr>
          <a:lstStyle/>
          <a:p>
            <a:pPr algn="ctr"/>
            <a:r>
              <a:rPr lang="en-US" sz="2600" b="1"/>
              <a:t>Put your pennies away.  Take out your bag of beans.  Roll the die to find out how many beans will be in your set.  Compare your set with your partner’s.  Who has more?  How do you know?</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9200" y="3276600"/>
            <a:ext cx="3451191" cy="2989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28392" y="3943047"/>
            <a:ext cx="2852392" cy="1569660"/>
          </a:xfrm>
          <a:prstGeom prst="rect">
            <a:avLst/>
          </a:prstGeom>
          <a:noFill/>
        </p:spPr>
        <p:txBody>
          <a:bodyPr wrap="square" rtlCol="0">
            <a:spAutoFit/>
          </a:bodyPr>
          <a:lstStyle/>
          <a:p>
            <a:pPr algn="ctr"/>
            <a:r>
              <a:rPr lang="en-US" sz="2400" b="1">
                <a:solidFill>
                  <a:srgbClr val="FF0000"/>
                </a:solidFill>
              </a:rPr>
              <a:t>Don’t forget to      use your math words </a:t>
            </a:r>
            <a:r>
              <a:rPr lang="en-US" sz="2400" b="1" u="sng">
                <a:solidFill>
                  <a:srgbClr val="FF0000"/>
                </a:solidFill>
              </a:rPr>
              <a:t>more than</a:t>
            </a:r>
            <a:r>
              <a:rPr lang="en-US" sz="2400" b="1">
                <a:solidFill>
                  <a:srgbClr val="FF0000"/>
                </a:solidFill>
              </a:rPr>
              <a:t> and      </a:t>
            </a:r>
            <a:r>
              <a:rPr lang="en-US" sz="2400" b="1" u="sng">
                <a:solidFill>
                  <a:srgbClr val="FF0000"/>
                </a:solidFill>
              </a:rPr>
              <a:t>less than</a:t>
            </a:r>
            <a:r>
              <a:rPr lang="en-US" sz="2400" b="1">
                <a:solidFill>
                  <a:srgbClr val="FF0000"/>
                </a:solidFill>
              </a:rPr>
              <a:t>!</a:t>
            </a:r>
          </a:p>
        </p:txBody>
      </p:sp>
      <p:pic>
        <p:nvPicPr>
          <p:cNvPr id="11" name="Picture 2" descr="https://s-media-cache-ak0.pinimg.com/736x/6d/28/8d/6d288d2ce1890d989c7b6249360435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71" y="3505200"/>
            <a:ext cx="2126974" cy="2966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88067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99761" y="236538"/>
            <a:ext cx="8544477" cy="525462"/>
          </a:xfrm>
          <a:prstGeom prst="rect">
            <a:avLst/>
          </a:prstGeom>
        </p:spPr>
      </p:pic>
      <p:pic>
        <p:nvPicPr>
          <p:cNvPr id="2" name="Picture 1">
            <a:extLst>
              <a:ext uri="{FF2B5EF4-FFF2-40B4-BE49-F238E27FC236}">
                <a16:creationId xmlns:a16="http://schemas.microsoft.com/office/drawing/2014/main" id="{00E3F387-786A-4759-96C9-04D7F7EC280A}"/>
              </a:ext>
            </a:extLst>
          </p:cNvPr>
          <p:cNvPicPr>
            <a:picLocks noChangeAspect="1"/>
          </p:cNvPicPr>
          <p:nvPr/>
        </p:nvPicPr>
        <p:blipFill>
          <a:blip r:embed="rId4"/>
          <a:stretch>
            <a:fillRect/>
          </a:stretch>
        </p:blipFill>
        <p:spPr>
          <a:xfrm>
            <a:off x="426129" y="1069749"/>
            <a:ext cx="7769225" cy="5334095"/>
          </a:xfrm>
          <a:prstGeom prst="rect">
            <a:avLst/>
          </a:prstGeom>
        </p:spPr>
      </p:pic>
    </p:spTree>
    <p:extLst>
      <p:ext uri="{BB962C8B-B14F-4D97-AF65-F5344CB8AC3E}">
        <p14:creationId xmlns:p14="http://schemas.microsoft.com/office/powerpoint/2010/main" val="33365238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99761" y="236538"/>
            <a:ext cx="8544477" cy="525462"/>
          </a:xfrm>
          <a:prstGeom prst="rect">
            <a:avLst/>
          </a:prstGeom>
        </p:spPr>
      </p:pic>
      <p:pic>
        <p:nvPicPr>
          <p:cNvPr id="2" name="Picture 1"/>
          <p:cNvPicPr>
            <a:picLocks noChangeAspect="1"/>
          </p:cNvPicPr>
          <p:nvPr/>
        </p:nvPicPr>
        <p:blipFill>
          <a:blip r:embed="rId4"/>
          <a:stretch>
            <a:fillRect/>
          </a:stretch>
        </p:blipFill>
        <p:spPr>
          <a:xfrm>
            <a:off x="202773" y="1306286"/>
            <a:ext cx="8085309" cy="3238500"/>
          </a:xfrm>
          <a:prstGeom prst="rect">
            <a:avLst/>
          </a:prstGeom>
        </p:spPr>
      </p:pic>
    </p:spTree>
    <p:extLst>
      <p:ext uri="{BB962C8B-B14F-4D97-AF65-F5344CB8AC3E}">
        <p14:creationId xmlns:p14="http://schemas.microsoft.com/office/powerpoint/2010/main" val="13862830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69728" y="1729318"/>
            <a:ext cx="6996742" cy="2216991"/>
          </a:xfrm>
          <a:prstGeom prst="rect">
            <a:avLst/>
          </a:prstGeom>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95346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7320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28</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picture quantities in my head to compare two numerals.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57185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7013" y="2133600"/>
            <a:ext cx="2943225" cy="2733675"/>
          </a:xfrm>
          <a:prstGeom prst="rect">
            <a:avLst/>
          </a:prstGeom>
        </p:spPr>
      </p:pic>
    </p:spTree>
    <p:extLst>
      <p:ext uri="{BB962C8B-B14F-4D97-AF65-F5344CB8AC3E}">
        <p14:creationId xmlns:p14="http://schemas.microsoft.com/office/powerpoint/2010/main" val="367439878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rot="21059248">
            <a:off x="53873" y="479042"/>
            <a:ext cx="2590801" cy="1138773"/>
          </a:xfrm>
          <a:prstGeom prst="rect">
            <a:avLst/>
          </a:prstGeom>
          <a:noFill/>
        </p:spPr>
        <p:txBody>
          <a:bodyPr wrap="square" rtlCol="0">
            <a:spAutoFit/>
          </a:bodyPr>
          <a:lstStyle/>
          <a:p>
            <a:pPr algn="ctr"/>
            <a:r>
              <a:rPr lang="en-US" sz="2800" b="1"/>
              <a:t>Counting to 5</a:t>
            </a:r>
          </a:p>
          <a:p>
            <a:pPr algn="ctr"/>
            <a:r>
              <a:rPr lang="en-US" sz="2800" b="1"/>
              <a:t>Sprint</a:t>
            </a:r>
          </a:p>
          <a:p>
            <a:pPr algn="ctr"/>
            <a:r>
              <a:rPr lang="en-US" sz="1200" b="1"/>
              <a:t>(See directions in module.)</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22" y="4343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735943" y="618652"/>
            <a:ext cx="5149302" cy="5858348"/>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28</a:t>
            </a:r>
          </a:p>
          <a:p>
            <a:pPr algn="ctr"/>
            <a:r>
              <a:rPr lang="en-US" sz="1400"/>
              <a:t>Fluency</a:t>
            </a:r>
          </a:p>
        </p:txBody>
      </p:sp>
    </p:spTree>
    <p:extLst>
      <p:ext uri="{BB962C8B-B14F-4D97-AF65-F5344CB8AC3E}">
        <p14:creationId xmlns:p14="http://schemas.microsoft.com/office/powerpoint/2010/main" val="17408631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s-media-cache-ak0.pinimg.com/236x/80/ed/86/80ed86d17572610917da62f63db3086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97" y="3172753"/>
            <a:ext cx="2247900" cy="32385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28</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69049" y="1143000"/>
            <a:ext cx="7719314" cy="1785104"/>
          </a:xfrm>
          <a:prstGeom prst="rect">
            <a:avLst/>
          </a:prstGeom>
          <a:noFill/>
        </p:spPr>
        <p:txBody>
          <a:bodyPr wrap="square" rtlCol="0">
            <a:spAutoFit/>
          </a:bodyPr>
          <a:lstStyle/>
          <a:p>
            <a:pPr algn="ctr"/>
            <a:r>
              <a:rPr lang="en-US" sz="2200" b="1"/>
              <a:t>Draw four snowmen on your paper.  With your clay, make little hats and put them on the snowmen.  Now, make two more hats for the snowmen that melted yesterday.  How many snowmen did you draw?  How many hats did you make?  Which number is greater?  Which number is less?</a:t>
            </a:r>
            <a:endParaRPr lang="en-US" sz="2200" b="1">
              <a:solidFill>
                <a:srgbClr val="FF0000"/>
              </a:solidFill>
            </a:endParaRPr>
          </a:p>
        </p:txBody>
      </p:sp>
    </p:spTree>
    <p:extLst>
      <p:ext uri="{BB962C8B-B14F-4D97-AF65-F5344CB8AC3E}">
        <p14:creationId xmlns:p14="http://schemas.microsoft.com/office/powerpoint/2010/main" val="9656158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28</a:t>
            </a:r>
          </a:p>
        </p:txBody>
      </p:sp>
      <p:sp>
        <p:nvSpPr>
          <p:cNvPr id="42" name="TextBox 41"/>
          <p:cNvSpPr txBox="1"/>
          <p:nvPr/>
        </p:nvSpPr>
        <p:spPr>
          <a:xfrm>
            <a:off x="681172" y="1062262"/>
            <a:ext cx="7781653" cy="1569660"/>
          </a:xfrm>
          <a:prstGeom prst="rect">
            <a:avLst/>
          </a:prstGeom>
          <a:noFill/>
        </p:spPr>
        <p:txBody>
          <a:bodyPr wrap="square" rtlCol="0">
            <a:spAutoFit/>
          </a:bodyPr>
          <a:lstStyle/>
          <a:p>
            <a:pPr algn="ctr"/>
            <a:r>
              <a:rPr lang="en-US" sz="2400" b="1"/>
              <a:t>You are really good at comparing sets!  I wonder if you can compare them without seeing them!  Please close your eyes, put your heads on your desk, and listen carefully.  I’m going to give you sets of sounds to compare.</a:t>
            </a:r>
          </a:p>
        </p:txBody>
      </p:sp>
      <p:sp>
        <p:nvSpPr>
          <p:cNvPr id="3" name="TextBox 2"/>
          <p:cNvSpPr txBox="1"/>
          <p:nvPr/>
        </p:nvSpPr>
        <p:spPr>
          <a:xfrm>
            <a:off x="1890235" y="3399183"/>
            <a:ext cx="5363528" cy="1754326"/>
          </a:xfrm>
          <a:prstGeom prst="rect">
            <a:avLst/>
          </a:prstGeom>
          <a:noFill/>
        </p:spPr>
        <p:txBody>
          <a:bodyPr wrap="square" rtlCol="0">
            <a:spAutoFit/>
          </a:bodyPr>
          <a:lstStyle/>
          <a:p>
            <a:pPr algn="ctr"/>
            <a:r>
              <a:rPr lang="en-US" b="1">
                <a:solidFill>
                  <a:srgbClr val="FF0000"/>
                </a:solidFill>
              </a:rPr>
              <a:t>(Tap chime 3 times.)</a:t>
            </a:r>
          </a:p>
          <a:p>
            <a:pPr algn="ctr"/>
            <a:r>
              <a:rPr lang="en-US" b="1">
                <a:solidFill>
                  <a:srgbClr val="FF0000"/>
                </a:solidFill>
              </a:rPr>
              <a:t>Think about how many chimes you just heard, and keep that number in your brain.  Listen again.</a:t>
            </a:r>
          </a:p>
          <a:p>
            <a:pPr algn="ctr"/>
            <a:r>
              <a:rPr lang="en-US" b="1">
                <a:solidFill>
                  <a:srgbClr val="FF0000"/>
                </a:solidFill>
              </a:rPr>
              <a:t>(Tap chime 6 times.)</a:t>
            </a:r>
          </a:p>
          <a:p>
            <a:pPr algn="ctr"/>
            <a:r>
              <a:rPr lang="en-US" b="1">
                <a:solidFill>
                  <a:srgbClr val="FF0000"/>
                </a:solidFill>
              </a:rPr>
              <a:t>Think about the number of chimes the second time.  Which number was greater?  Which number was less?</a:t>
            </a:r>
          </a:p>
        </p:txBody>
      </p:sp>
      <p:sp>
        <p:nvSpPr>
          <p:cNvPr id="10" name="TextBox 9"/>
          <p:cNvSpPr txBox="1"/>
          <p:nvPr/>
        </p:nvSpPr>
        <p:spPr>
          <a:xfrm>
            <a:off x="1910113" y="3399183"/>
            <a:ext cx="5363528" cy="1754326"/>
          </a:xfrm>
          <a:prstGeom prst="rect">
            <a:avLst/>
          </a:prstGeom>
          <a:noFill/>
        </p:spPr>
        <p:txBody>
          <a:bodyPr wrap="square" rtlCol="0">
            <a:spAutoFit/>
          </a:bodyPr>
          <a:lstStyle/>
          <a:p>
            <a:pPr algn="ctr"/>
            <a:r>
              <a:rPr lang="en-US" b="1">
                <a:solidFill>
                  <a:srgbClr val="FF0000"/>
                </a:solidFill>
              </a:rPr>
              <a:t>(Tap chime 5 times.)</a:t>
            </a:r>
          </a:p>
          <a:p>
            <a:pPr algn="ctr"/>
            <a:r>
              <a:rPr lang="en-US" b="1">
                <a:solidFill>
                  <a:srgbClr val="FF0000"/>
                </a:solidFill>
              </a:rPr>
              <a:t>Think about how many chimes you just heard, and keep that number in your brain.  Listen again.</a:t>
            </a:r>
          </a:p>
          <a:p>
            <a:pPr algn="ctr"/>
            <a:r>
              <a:rPr lang="en-US" b="1">
                <a:solidFill>
                  <a:srgbClr val="FF0000"/>
                </a:solidFill>
              </a:rPr>
              <a:t>(Tap chime 4 times.)</a:t>
            </a:r>
          </a:p>
          <a:p>
            <a:pPr algn="ctr"/>
            <a:r>
              <a:rPr lang="en-US" b="1">
                <a:solidFill>
                  <a:srgbClr val="FF0000"/>
                </a:solidFill>
              </a:rPr>
              <a:t>Think about the number of chimes the second time.  Which number was greater?  Which number was less?</a:t>
            </a:r>
          </a:p>
        </p:txBody>
      </p:sp>
      <p:sp>
        <p:nvSpPr>
          <p:cNvPr id="11" name="TextBox 10"/>
          <p:cNvSpPr txBox="1"/>
          <p:nvPr/>
        </p:nvSpPr>
        <p:spPr>
          <a:xfrm>
            <a:off x="1870357" y="3399183"/>
            <a:ext cx="5363528" cy="1754326"/>
          </a:xfrm>
          <a:prstGeom prst="rect">
            <a:avLst/>
          </a:prstGeom>
          <a:noFill/>
        </p:spPr>
        <p:txBody>
          <a:bodyPr wrap="square" rtlCol="0">
            <a:spAutoFit/>
          </a:bodyPr>
          <a:lstStyle/>
          <a:p>
            <a:pPr algn="ctr"/>
            <a:r>
              <a:rPr lang="en-US" b="1">
                <a:solidFill>
                  <a:srgbClr val="FF0000"/>
                </a:solidFill>
              </a:rPr>
              <a:t>(Tap chime 4 times.)</a:t>
            </a:r>
          </a:p>
          <a:p>
            <a:pPr algn="ctr"/>
            <a:r>
              <a:rPr lang="en-US" b="1">
                <a:solidFill>
                  <a:srgbClr val="FF0000"/>
                </a:solidFill>
              </a:rPr>
              <a:t>Think about how many chimes you just heard, and keep that number in your brain.  Listen again.</a:t>
            </a:r>
          </a:p>
          <a:p>
            <a:pPr algn="ctr"/>
            <a:r>
              <a:rPr lang="en-US" b="1">
                <a:solidFill>
                  <a:srgbClr val="FF0000"/>
                </a:solidFill>
              </a:rPr>
              <a:t>(Tap chime 7 times.)</a:t>
            </a:r>
          </a:p>
          <a:p>
            <a:pPr algn="ctr"/>
            <a:r>
              <a:rPr lang="en-US" b="1">
                <a:solidFill>
                  <a:srgbClr val="FF0000"/>
                </a:solidFill>
              </a:rPr>
              <a:t>Think about the number of chimes the second time.  Which number was greater?  Which number was less?</a:t>
            </a:r>
          </a:p>
        </p:txBody>
      </p:sp>
      <p:pic>
        <p:nvPicPr>
          <p:cNvPr id="5" name="Picture 4"/>
          <p:cNvPicPr>
            <a:picLocks noChangeAspect="1"/>
          </p:cNvPicPr>
          <p:nvPr/>
        </p:nvPicPr>
        <p:blipFill>
          <a:blip r:embed="rId3"/>
          <a:stretch>
            <a:fillRect/>
          </a:stretch>
        </p:blipFill>
        <p:spPr>
          <a:xfrm flipH="1">
            <a:off x="276994" y="4276346"/>
            <a:ext cx="1613241" cy="2229097"/>
          </a:xfrm>
          <a:prstGeom prst="rect">
            <a:avLst/>
          </a:prstGeom>
        </p:spPr>
      </p:pic>
      <p:pic>
        <p:nvPicPr>
          <p:cNvPr id="21508" name="Picture 4" descr="http://images.clipartpanda.com/ear-clip-art-ear-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313" y="4435960"/>
            <a:ext cx="1275136" cy="20694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846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1+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1+ppt_w/2"/>
                                          </p:val>
                                        </p:tav>
                                      </p:tavLst>
                                    </p:anim>
                                    <p:anim calcmode="lin" valueType="num">
                                      <p:cBhvr additive="base">
                                        <p:cTn id="23" dur="500"/>
                                        <p:tgtEl>
                                          <p:spTgt spid="10"/>
                                        </p:tgtEl>
                                        <p:attrNameLst>
                                          <p:attrName>ppt_y</p:attrName>
                                        </p:attrNameLst>
                                      </p:cBhvr>
                                      <p:tavLst>
                                        <p:tav tm="0">
                                          <p:val>
                                            <p:strVal val="ppt_y"/>
                                          </p:val>
                                        </p:tav>
                                        <p:tav tm="100000">
                                          <p:val>
                                            <p:strVal val="ppt_y"/>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28</a:t>
            </a:r>
          </a:p>
        </p:txBody>
      </p:sp>
      <p:sp>
        <p:nvSpPr>
          <p:cNvPr id="42" name="TextBox 41"/>
          <p:cNvSpPr txBox="1"/>
          <p:nvPr/>
        </p:nvSpPr>
        <p:spPr>
          <a:xfrm>
            <a:off x="967036" y="1456691"/>
            <a:ext cx="7209927" cy="1569660"/>
          </a:xfrm>
          <a:prstGeom prst="rect">
            <a:avLst/>
          </a:prstGeom>
          <a:noFill/>
        </p:spPr>
        <p:txBody>
          <a:bodyPr wrap="square" rtlCol="0">
            <a:spAutoFit/>
          </a:bodyPr>
          <a:lstStyle/>
          <a:p>
            <a:pPr algn="ctr"/>
            <a:r>
              <a:rPr lang="en-US" sz="2400" b="1"/>
              <a:t>Now, play a tapping game with your partner.  Tap a number lightly that is less than 5.  Wait.  Tap another number less than 5.  See if your partner can make a statement about the two numbers you tapped.</a:t>
            </a:r>
          </a:p>
        </p:txBody>
      </p:sp>
      <p:pic>
        <p:nvPicPr>
          <p:cNvPr id="686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9200" y="3276600"/>
            <a:ext cx="3451191" cy="2989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28392" y="3943047"/>
            <a:ext cx="2852392" cy="1569660"/>
          </a:xfrm>
          <a:prstGeom prst="rect">
            <a:avLst/>
          </a:prstGeom>
          <a:noFill/>
        </p:spPr>
        <p:txBody>
          <a:bodyPr wrap="square" rtlCol="0">
            <a:spAutoFit/>
          </a:bodyPr>
          <a:lstStyle/>
          <a:p>
            <a:pPr algn="ctr"/>
            <a:r>
              <a:rPr lang="en-US" sz="2400" b="1">
                <a:solidFill>
                  <a:srgbClr val="FF0000"/>
                </a:solidFill>
              </a:rPr>
              <a:t>Don’t forget to      use your math words </a:t>
            </a:r>
            <a:r>
              <a:rPr lang="en-US" sz="2400" b="1" u="sng">
                <a:solidFill>
                  <a:srgbClr val="FF0000"/>
                </a:solidFill>
              </a:rPr>
              <a:t>more than</a:t>
            </a:r>
            <a:r>
              <a:rPr lang="en-US" sz="2400" b="1">
                <a:solidFill>
                  <a:srgbClr val="FF0000"/>
                </a:solidFill>
              </a:rPr>
              <a:t> and      </a:t>
            </a:r>
            <a:r>
              <a:rPr lang="en-US" sz="2400" b="1" u="sng">
                <a:solidFill>
                  <a:srgbClr val="FF0000"/>
                </a:solidFill>
              </a:rPr>
              <a:t>less than</a:t>
            </a:r>
            <a:r>
              <a:rPr lang="en-US" sz="2400" b="1">
                <a:solidFill>
                  <a:srgbClr val="FF0000"/>
                </a:solidFill>
              </a:rPr>
              <a:t>!</a:t>
            </a:r>
          </a:p>
        </p:txBody>
      </p:sp>
      <p:sp>
        <p:nvSpPr>
          <p:cNvPr id="3" name="TextBox 2"/>
          <p:cNvSpPr txBox="1"/>
          <p:nvPr/>
        </p:nvSpPr>
        <p:spPr>
          <a:xfrm rot="21147388">
            <a:off x="337942" y="362063"/>
            <a:ext cx="1945148" cy="584775"/>
          </a:xfrm>
          <a:prstGeom prst="rect">
            <a:avLst/>
          </a:prstGeom>
          <a:noFill/>
        </p:spPr>
        <p:txBody>
          <a:bodyPr wrap="none" rtlCol="0">
            <a:spAutoFit/>
          </a:bodyPr>
          <a:lstStyle/>
          <a:p>
            <a:r>
              <a:rPr lang="en-US" sz="3200" b="1">
                <a:solidFill>
                  <a:srgbClr val="FF0000"/>
                </a:solidFill>
              </a:rPr>
              <a:t>Your Turn!</a:t>
            </a:r>
          </a:p>
        </p:txBody>
      </p:sp>
      <p:pic>
        <p:nvPicPr>
          <p:cNvPr id="5" name="Picture 4"/>
          <p:cNvPicPr>
            <a:picLocks noChangeAspect="1"/>
          </p:cNvPicPr>
          <p:nvPr/>
        </p:nvPicPr>
        <p:blipFill>
          <a:blip r:embed="rId4"/>
          <a:stretch>
            <a:fillRect/>
          </a:stretch>
        </p:blipFill>
        <p:spPr>
          <a:xfrm flipH="1">
            <a:off x="460375" y="4114800"/>
            <a:ext cx="2237026" cy="243031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8111046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28</a:t>
            </a:r>
          </a:p>
        </p:txBody>
      </p:sp>
      <p:sp>
        <p:nvSpPr>
          <p:cNvPr id="42" name="TextBox 41"/>
          <p:cNvSpPr txBox="1"/>
          <p:nvPr/>
        </p:nvSpPr>
        <p:spPr>
          <a:xfrm>
            <a:off x="967035" y="1315209"/>
            <a:ext cx="7209927" cy="1785104"/>
          </a:xfrm>
          <a:prstGeom prst="rect">
            <a:avLst/>
          </a:prstGeom>
          <a:noFill/>
        </p:spPr>
        <p:txBody>
          <a:bodyPr wrap="square" rtlCol="0">
            <a:spAutoFit/>
          </a:bodyPr>
          <a:lstStyle/>
          <a:p>
            <a:pPr algn="ctr"/>
            <a:r>
              <a:rPr lang="en-US" sz="2200" b="1"/>
              <a:t>You and your partner are going to play a game.  Each of you has a mixed-up deck of number cards.  Hide your deck in your hands with the number side up.  When I count to three, quickly put the top card in front of you and compare it to your partner’s card.  Which number is less?</a:t>
            </a:r>
          </a:p>
        </p:txBody>
      </p:sp>
      <p:sp>
        <p:nvSpPr>
          <p:cNvPr id="3" name="TextBox 2"/>
          <p:cNvSpPr txBox="1"/>
          <p:nvPr/>
        </p:nvSpPr>
        <p:spPr>
          <a:xfrm rot="21147388">
            <a:off x="336584" y="427356"/>
            <a:ext cx="2258952" cy="584775"/>
          </a:xfrm>
          <a:prstGeom prst="rect">
            <a:avLst/>
          </a:prstGeom>
          <a:noFill/>
        </p:spPr>
        <p:txBody>
          <a:bodyPr wrap="none" rtlCol="0">
            <a:spAutoFit/>
          </a:bodyPr>
          <a:lstStyle/>
          <a:p>
            <a:r>
              <a:rPr lang="en-US" sz="3200" b="1">
                <a:solidFill>
                  <a:srgbClr val="FF0000"/>
                </a:solidFill>
              </a:rPr>
              <a:t>Game Time!</a:t>
            </a:r>
          </a:p>
        </p:txBody>
      </p:sp>
      <p:pic>
        <p:nvPicPr>
          <p:cNvPr id="8" name="Picture 2" descr="http://images.clipartpanda.com/happy-kid-clipart-kid_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3097000"/>
            <a:ext cx="6096000" cy="3305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9195772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28</a:t>
            </a:r>
          </a:p>
        </p:txBody>
      </p:sp>
      <p:sp>
        <p:nvSpPr>
          <p:cNvPr id="42" name="TextBox 41"/>
          <p:cNvSpPr txBox="1"/>
          <p:nvPr/>
        </p:nvSpPr>
        <p:spPr>
          <a:xfrm>
            <a:off x="967036" y="1773208"/>
            <a:ext cx="7209927" cy="954107"/>
          </a:xfrm>
          <a:prstGeom prst="rect">
            <a:avLst/>
          </a:prstGeom>
          <a:noFill/>
        </p:spPr>
        <p:txBody>
          <a:bodyPr wrap="square" rtlCol="0">
            <a:spAutoFit/>
          </a:bodyPr>
          <a:lstStyle/>
          <a:p>
            <a:pPr algn="ctr"/>
            <a:r>
              <a:rPr lang="en-US" sz="2800" b="1"/>
              <a:t>Now, play the game again, but this time figure out which number is more.</a:t>
            </a:r>
          </a:p>
        </p:txBody>
      </p:sp>
      <p:sp>
        <p:nvSpPr>
          <p:cNvPr id="3" name="TextBox 2"/>
          <p:cNvSpPr txBox="1"/>
          <p:nvPr/>
        </p:nvSpPr>
        <p:spPr>
          <a:xfrm rot="21147388">
            <a:off x="336584" y="427356"/>
            <a:ext cx="2258952" cy="584775"/>
          </a:xfrm>
          <a:prstGeom prst="rect">
            <a:avLst/>
          </a:prstGeom>
          <a:noFill/>
        </p:spPr>
        <p:txBody>
          <a:bodyPr wrap="none" rtlCol="0">
            <a:spAutoFit/>
          </a:bodyPr>
          <a:lstStyle/>
          <a:p>
            <a:r>
              <a:rPr lang="en-US" sz="3200" b="1">
                <a:solidFill>
                  <a:srgbClr val="FF0000"/>
                </a:solidFill>
              </a:rPr>
              <a:t>Game Time!</a:t>
            </a:r>
          </a:p>
        </p:txBody>
      </p:sp>
      <p:pic>
        <p:nvPicPr>
          <p:cNvPr id="18434" name="Picture 2" descr="http://images.clipartpanda.com/happy-kid-clipart-kid_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3097000"/>
            <a:ext cx="6096000" cy="3305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507744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85750"/>
            <a:ext cx="8531225" cy="476250"/>
          </a:xfrm>
          <a:prstGeom prst="rect">
            <a:avLst/>
          </a:prstGeom>
        </p:spPr>
      </p:pic>
      <p:pic>
        <p:nvPicPr>
          <p:cNvPr id="7" name="Picture 6"/>
          <p:cNvPicPr>
            <a:picLocks noChangeAspect="1"/>
          </p:cNvPicPr>
          <p:nvPr/>
        </p:nvPicPr>
        <p:blipFill>
          <a:blip r:embed="rId4"/>
          <a:stretch>
            <a:fillRect/>
          </a:stretch>
        </p:blipFill>
        <p:spPr>
          <a:xfrm>
            <a:off x="615108" y="1164116"/>
            <a:ext cx="7339013" cy="4249473"/>
          </a:xfrm>
          <a:prstGeom prst="rect">
            <a:avLst/>
          </a:prstGeom>
        </p:spPr>
      </p:pic>
    </p:spTree>
    <p:extLst>
      <p:ext uri="{BB962C8B-B14F-4D97-AF65-F5344CB8AC3E}">
        <p14:creationId xmlns:p14="http://schemas.microsoft.com/office/powerpoint/2010/main" val="92323048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85750"/>
            <a:ext cx="8531225" cy="476250"/>
          </a:xfrm>
          <a:prstGeom prst="rect">
            <a:avLst/>
          </a:prstGeom>
        </p:spPr>
      </p:pic>
      <p:pic>
        <p:nvPicPr>
          <p:cNvPr id="2" name="Picture 1"/>
          <p:cNvPicPr>
            <a:picLocks noChangeAspect="1"/>
          </p:cNvPicPr>
          <p:nvPr/>
        </p:nvPicPr>
        <p:blipFill>
          <a:blip r:embed="rId4"/>
          <a:stretch>
            <a:fillRect/>
          </a:stretch>
        </p:blipFill>
        <p:spPr>
          <a:xfrm>
            <a:off x="1269206" y="1350459"/>
            <a:ext cx="6605588" cy="4157081"/>
          </a:xfrm>
          <a:prstGeom prst="rect">
            <a:avLst/>
          </a:prstGeom>
        </p:spPr>
      </p:pic>
    </p:spTree>
    <p:extLst>
      <p:ext uri="{BB962C8B-B14F-4D97-AF65-F5344CB8AC3E}">
        <p14:creationId xmlns:p14="http://schemas.microsoft.com/office/powerpoint/2010/main" val="390575750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85750"/>
            <a:ext cx="8531225" cy="476250"/>
          </a:xfrm>
          <a:prstGeom prst="rect">
            <a:avLst/>
          </a:prstGeom>
        </p:spPr>
      </p:pic>
      <p:pic>
        <p:nvPicPr>
          <p:cNvPr id="3" name="Picture 2"/>
          <p:cNvPicPr>
            <a:picLocks noChangeAspect="1"/>
          </p:cNvPicPr>
          <p:nvPr/>
        </p:nvPicPr>
        <p:blipFill>
          <a:blip r:embed="rId4"/>
          <a:stretch>
            <a:fillRect/>
          </a:stretch>
        </p:blipFill>
        <p:spPr>
          <a:xfrm>
            <a:off x="1566117" y="1429439"/>
            <a:ext cx="6305550" cy="4316300"/>
          </a:xfrm>
          <a:prstGeom prst="rect">
            <a:avLst/>
          </a:prstGeom>
        </p:spPr>
      </p:pic>
    </p:spTree>
    <p:extLst>
      <p:ext uri="{BB962C8B-B14F-4D97-AF65-F5344CB8AC3E}">
        <p14:creationId xmlns:p14="http://schemas.microsoft.com/office/powerpoint/2010/main" val="249579074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85750"/>
            <a:ext cx="8531225" cy="476250"/>
          </a:xfrm>
          <a:prstGeom prst="rect">
            <a:avLst/>
          </a:prstGeom>
        </p:spPr>
      </p:pic>
      <p:pic>
        <p:nvPicPr>
          <p:cNvPr id="2" name="Picture 1"/>
          <p:cNvPicPr>
            <a:picLocks noChangeAspect="1"/>
          </p:cNvPicPr>
          <p:nvPr/>
        </p:nvPicPr>
        <p:blipFill>
          <a:blip r:embed="rId4"/>
          <a:stretch>
            <a:fillRect/>
          </a:stretch>
        </p:blipFill>
        <p:spPr>
          <a:xfrm>
            <a:off x="396483" y="1219200"/>
            <a:ext cx="8351033" cy="4781550"/>
          </a:xfrm>
          <a:prstGeom prst="rect">
            <a:avLst/>
          </a:prstGeom>
        </p:spPr>
      </p:pic>
    </p:spTree>
    <p:extLst>
      <p:ext uri="{BB962C8B-B14F-4D97-AF65-F5344CB8AC3E}">
        <p14:creationId xmlns:p14="http://schemas.microsoft.com/office/powerpoint/2010/main" val="601889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81308" y="1777900"/>
            <a:ext cx="3148013" cy="4189578"/>
          </a:xfrm>
          <a:prstGeom prst="rect">
            <a:avLst/>
          </a:prstGeom>
        </p:spPr>
      </p:pic>
    </p:spTree>
    <p:extLst>
      <p:ext uri="{BB962C8B-B14F-4D97-AF65-F5344CB8AC3E}">
        <p14:creationId xmlns:p14="http://schemas.microsoft.com/office/powerpoint/2010/main" val="79262217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297547" y="1413902"/>
            <a:ext cx="4552217" cy="3114675"/>
          </a:xfrm>
          <a:prstGeom prst="rect">
            <a:avLst/>
          </a:prstGeom>
        </p:spPr>
      </p:pic>
    </p:spTree>
    <p:extLst>
      <p:ext uri="{BB962C8B-B14F-4D97-AF65-F5344CB8AC3E}">
        <p14:creationId xmlns:p14="http://schemas.microsoft.com/office/powerpoint/2010/main" val="370324462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51013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29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observe the same</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amount of water poured into containers with different shapes.</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23125962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Touch and count your cubes.  How many cubes do you have?  </a:t>
            </a:r>
          </a:p>
          <a:p>
            <a:pPr algn="ctr"/>
            <a:r>
              <a:rPr lang="en-US" sz="2000" b="1">
                <a:solidFill>
                  <a:srgbClr val="0000FF"/>
                </a:solidFill>
              </a:rPr>
              <a:t>Set them down on your table like a tower.</a:t>
            </a:r>
          </a:p>
        </p:txBody>
      </p:sp>
      <p:pic>
        <p:nvPicPr>
          <p:cNvPr id="13" name="Picture 4" descr="http://www.cliparthut.com/clip-arts/614/unifix-cubes-clip-art-614378.png"/>
          <p:cNvPicPr>
            <a:picLocks noChangeAspect="1" noChangeArrowheads="1"/>
          </p:cNvPicPr>
          <p:nvPr/>
        </p:nvPicPr>
        <p:blipFill>
          <a:blip r:embed="rId4" cstate="print"/>
          <a:srcRect/>
          <a:stretch>
            <a:fillRect/>
          </a:stretch>
        </p:blipFill>
        <p:spPr bwMode="auto">
          <a:xfrm>
            <a:off x="3643589" y="5545089"/>
            <a:ext cx="867585" cy="819386"/>
          </a:xfrm>
          <a:prstGeom prst="rect">
            <a:avLst/>
          </a:prstGeom>
          <a:noFill/>
        </p:spPr>
      </p:pic>
      <p:pic>
        <p:nvPicPr>
          <p:cNvPr id="14" name="Picture 2" descr="http://www.cliparthut.com/clip-arts/189/unifix-cube-clip-art-189416.png"/>
          <p:cNvPicPr>
            <a:picLocks noChangeAspect="1" noChangeArrowheads="1"/>
          </p:cNvPicPr>
          <p:nvPr/>
        </p:nvPicPr>
        <p:blipFill>
          <a:blip r:embed="rId5" cstate="print"/>
          <a:srcRect/>
          <a:stretch>
            <a:fillRect/>
          </a:stretch>
        </p:blipFill>
        <p:spPr bwMode="auto">
          <a:xfrm>
            <a:off x="4688119" y="5539617"/>
            <a:ext cx="843553" cy="843553"/>
          </a:xfrm>
          <a:prstGeom prst="rect">
            <a:avLst/>
          </a:prstGeom>
          <a:noFill/>
        </p:spPr>
      </p:pic>
      <p:pic>
        <p:nvPicPr>
          <p:cNvPr id="18" name="Picture 6" descr="http://lessonpix.com/drawings/27629/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7396" y="5554459"/>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2478" y="5545088"/>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130" y="5551825"/>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4" cstate="print"/>
          <a:srcRect/>
          <a:stretch>
            <a:fillRect/>
          </a:stretch>
        </p:blipFill>
        <p:spPr bwMode="auto">
          <a:xfrm>
            <a:off x="4379309" y="4023090"/>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5" cstate="print"/>
          <a:srcRect/>
          <a:stretch>
            <a:fillRect/>
          </a:stretch>
        </p:blipFill>
        <p:spPr bwMode="auto">
          <a:xfrm>
            <a:off x="4379309" y="3433107"/>
            <a:ext cx="843553" cy="843553"/>
          </a:xfrm>
          <a:prstGeom prst="rect">
            <a:avLst/>
          </a:prstGeom>
          <a:noFill/>
        </p:spPr>
      </p:pic>
      <p:pic>
        <p:nvPicPr>
          <p:cNvPr id="27"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472" y="2857537"/>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lessonpix.com/drawings/27629/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715" y="2270060"/>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24930"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500"/>
                            </p:stCondLst>
                            <p:childTnLst>
                              <p:par>
                                <p:cTn id="23" presetID="1" presetClass="exit"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3500"/>
                            </p:stCondLst>
                            <p:childTnLst>
                              <p:par>
                                <p:cTn id="29" presetID="1" presetClass="exit" presetSubtype="0" fill="hold" nodeType="afterEffect">
                                  <p:stCondLst>
                                    <p:cond delay="500"/>
                                  </p:stCondLst>
                                  <p:childTnLst>
                                    <p:set>
                                      <p:cBhvr>
                                        <p:cTn id="30" dur="1" fill="hold">
                                          <p:stCondLst>
                                            <p:cond delay="0"/>
                                          </p:stCondLst>
                                        </p:cTn>
                                        <p:tgtEl>
                                          <p:spTgt spid="21"/>
                                        </p:tgtEl>
                                        <p:attrNameLst>
                                          <p:attrName>style.visibility</p:attrName>
                                        </p:attrNameLst>
                                      </p:cBhvr>
                                      <p:to>
                                        <p:strVal val="hidden"/>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1013485" y="932638"/>
            <a:ext cx="7117031" cy="923330"/>
          </a:xfrm>
          <a:prstGeom prst="rect">
            <a:avLst/>
          </a:prstGeom>
          <a:noFill/>
        </p:spPr>
        <p:txBody>
          <a:bodyPr wrap="square" rtlCol="0">
            <a:spAutoFit/>
          </a:bodyPr>
          <a:lstStyle/>
          <a:p>
            <a:pPr algn="ctr"/>
            <a:r>
              <a:rPr lang="en-US" b="1">
                <a:solidFill>
                  <a:srgbClr val="0000FF"/>
                </a:solidFill>
              </a:rPr>
              <a:t>Take 1 cube off the top of your tower, and place it on the table next to the tower.  Do you still have 5 cubes?  How many on the first tower?  On the other tower?  Echo me:  4 and 1 make 5.</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4379309" y="4023090"/>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6" cstate="print"/>
          <a:srcRect/>
          <a:stretch>
            <a:fillRect/>
          </a:stretch>
        </p:blipFill>
        <p:spPr bwMode="auto">
          <a:xfrm>
            <a:off x="4379309" y="3433107"/>
            <a:ext cx="843553" cy="843553"/>
          </a:xfrm>
          <a:prstGeom prst="rect">
            <a:avLst/>
          </a:prstGeom>
          <a:noFill/>
        </p:spPr>
      </p:pic>
      <p:pic>
        <p:nvPicPr>
          <p:cNvPr id="27" name="Picture 8" descr="http://lessonpix.com/drawings/27633/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472" y="2857537"/>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lessonpix.com/drawings/27629/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1715" y="2270060"/>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775114" y="993260"/>
            <a:ext cx="7616825" cy="923330"/>
          </a:xfrm>
          <a:prstGeom prst="rect">
            <a:avLst/>
          </a:prstGeom>
          <a:noFill/>
        </p:spPr>
        <p:txBody>
          <a:bodyPr wrap="square" rtlCol="0">
            <a:spAutoFit/>
          </a:bodyPr>
          <a:lstStyle/>
          <a:p>
            <a:pPr algn="ctr"/>
            <a:r>
              <a:rPr lang="en-US" b="1">
                <a:solidFill>
                  <a:srgbClr val="0000FF"/>
                </a:solidFill>
              </a:rPr>
              <a:t>Take another cube off the top of the first tower, and stick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4379309" y="4023090"/>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6" cstate="print"/>
          <a:srcRect/>
          <a:stretch>
            <a:fillRect/>
          </a:stretch>
        </p:blipFill>
        <p:spPr bwMode="auto">
          <a:xfrm>
            <a:off x="4379309" y="3433107"/>
            <a:ext cx="843553" cy="843553"/>
          </a:xfrm>
          <a:prstGeom prst="rect">
            <a:avLst/>
          </a:prstGeom>
          <a:noFill/>
        </p:spPr>
      </p:pic>
      <p:pic>
        <p:nvPicPr>
          <p:cNvPr id="27" name="Picture 8" descr="http://lessonpix.com/drawings/27633/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472" y="2857537"/>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0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955918"/>
            <a:ext cx="7845425" cy="923330"/>
          </a:xfrm>
          <a:prstGeom prst="rect">
            <a:avLst/>
          </a:prstGeom>
          <a:noFill/>
        </p:spPr>
        <p:txBody>
          <a:bodyPr wrap="square" rtlCol="0">
            <a:spAutoFit/>
          </a:bodyPr>
          <a:lstStyle/>
          <a:p>
            <a:pPr algn="ctr"/>
            <a:r>
              <a:rPr lang="en-US" b="1">
                <a:solidFill>
                  <a:srgbClr val="0000FF"/>
                </a:solidFill>
              </a:rPr>
              <a:t>Take another cube off the top of the first tower, and stick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4379309" y="4023090"/>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6" cstate="print"/>
          <a:srcRect/>
          <a:stretch>
            <a:fillRect/>
          </a:stretch>
        </p:blipFill>
        <p:spPr bwMode="auto">
          <a:xfrm>
            <a:off x="4379309" y="3433107"/>
            <a:ext cx="843553" cy="843553"/>
          </a:xfrm>
          <a:prstGeom prst="rect">
            <a:avLst/>
          </a:prstGeom>
          <a:noFill/>
        </p:spPr>
      </p:pic>
      <p:pic>
        <p:nvPicPr>
          <p:cNvPr id="28"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6" cstate="print"/>
          <a:srcRect/>
          <a:stretch>
            <a:fillRect/>
          </a:stretch>
        </p:blipFill>
        <p:spPr bwMode="auto">
          <a:xfrm>
            <a:off x="5614768" y="3433107"/>
            <a:ext cx="843553" cy="843553"/>
          </a:xfrm>
          <a:prstGeom prst="rect">
            <a:avLst/>
          </a:prstGeom>
          <a:noFill/>
        </p:spPr>
      </p:pic>
      <p:pic>
        <p:nvPicPr>
          <p:cNvPr id="22"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3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798305" y="986399"/>
            <a:ext cx="7616825" cy="923330"/>
          </a:xfrm>
          <a:prstGeom prst="rect">
            <a:avLst/>
          </a:prstGeom>
          <a:noFill/>
        </p:spPr>
        <p:txBody>
          <a:bodyPr wrap="square" rtlCol="0">
            <a:spAutoFit/>
          </a:bodyPr>
          <a:lstStyle/>
          <a:p>
            <a:pPr algn="ctr"/>
            <a:r>
              <a:rPr lang="en-US" b="1">
                <a:solidFill>
                  <a:srgbClr val="0000FF"/>
                </a:solidFill>
              </a:rPr>
              <a:t>Take another cube off the top of the first tower, and stick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4379309" y="4023090"/>
            <a:ext cx="867585" cy="819386"/>
          </a:xfrm>
          <a:prstGeom prst="rect">
            <a:avLst/>
          </a:prstGeom>
          <a:noFill/>
        </p:spPr>
      </p:pic>
      <p:pic>
        <p:nvPicPr>
          <p:cNvPr id="28" name="Picture 6" descr="http://lessonpix.com/drawings/27629/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8" cstate="print"/>
          <a:srcRect/>
          <a:stretch>
            <a:fillRect/>
          </a:stretch>
        </p:blipFill>
        <p:spPr bwMode="auto">
          <a:xfrm>
            <a:off x="5614768" y="3433107"/>
            <a:ext cx="843553" cy="843553"/>
          </a:xfrm>
          <a:prstGeom prst="rect">
            <a:avLst/>
          </a:prstGeom>
          <a:noFill/>
        </p:spPr>
      </p:pic>
      <p:pic>
        <p:nvPicPr>
          <p:cNvPr id="22" name="Picture 4" descr="http://www.cliparthut.com/clip-arts/614/unifix-cubes-clip-art-614378.png"/>
          <p:cNvPicPr>
            <a:picLocks noChangeAspect="1" noChangeArrowheads="1"/>
          </p:cNvPicPr>
          <p:nvPr/>
        </p:nvPicPr>
        <p:blipFill>
          <a:blip r:embed="rId5" cstate="print"/>
          <a:srcRect/>
          <a:stretch>
            <a:fillRect/>
          </a:stretch>
        </p:blipFill>
        <p:spPr bwMode="auto">
          <a:xfrm>
            <a:off x="5590736" y="2909721"/>
            <a:ext cx="867585" cy="819386"/>
          </a:xfrm>
          <a:prstGeom prst="rect">
            <a:avLst/>
          </a:prstGeom>
          <a:noFill/>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2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871332" y="973167"/>
            <a:ext cx="7540625" cy="923330"/>
          </a:xfrm>
          <a:prstGeom prst="rect">
            <a:avLst/>
          </a:prstGeom>
          <a:noFill/>
        </p:spPr>
        <p:txBody>
          <a:bodyPr wrap="square" rtlCol="0">
            <a:spAutoFit/>
          </a:bodyPr>
          <a:lstStyle/>
          <a:p>
            <a:pPr algn="ctr"/>
            <a:r>
              <a:rPr lang="en-US" b="1">
                <a:solidFill>
                  <a:srgbClr val="0000FF"/>
                </a:solidFill>
              </a:rPr>
              <a:t>Take the last cube of the first tower, and stick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7" cstate="print"/>
          <a:srcRect/>
          <a:stretch>
            <a:fillRect/>
          </a:stretch>
        </p:blipFill>
        <p:spPr bwMode="auto">
          <a:xfrm>
            <a:off x="5614768" y="3433107"/>
            <a:ext cx="843553" cy="843553"/>
          </a:xfrm>
          <a:prstGeom prst="rect">
            <a:avLst/>
          </a:prstGeom>
          <a:noFill/>
        </p:spPr>
      </p:pic>
      <p:pic>
        <p:nvPicPr>
          <p:cNvPr id="22" name="Picture 4" descr="http://www.cliparthut.com/clip-arts/614/unifix-cubes-clip-art-614378.png"/>
          <p:cNvPicPr>
            <a:picLocks noChangeAspect="1" noChangeArrowheads="1"/>
          </p:cNvPicPr>
          <p:nvPr/>
        </p:nvPicPr>
        <p:blipFill>
          <a:blip r:embed="rId8" cstate="print"/>
          <a:srcRect/>
          <a:stretch>
            <a:fillRect/>
          </a:stretch>
        </p:blipFill>
        <p:spPr bwMode="auto">
          <a:xfrm>
            <a:off x="5590736" y="2909721"/>
            <a:ext cx="867585" cy="819386"/>
          </a:xfrm>
          <a:prstGeom prst="rect">
            <a:avLst/>
          </a:prstGeom>
          <a:noFill/>
        </p:spPr>
      </p:pic>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773" y="238325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6"/>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959478"/>
            <a:ext cx="7845425" cy="923330"/>
          </a:xfrm>
          <a:prstGeom prst="rect">
            <a:avLst/>
          </a:prstGeom>
          <a:noFill/>
        </p:spPr>
        <p:txBody>
          <a:bodyPr wrap="square" rtlCol="0">
            <a:spAutoFit/>
          </a:bodyPr>
          <a:lstStyle/>
          <a:p>
            <a:pPr algn="ctr"/>
            <a:r>
              <a:rPr lang="en-US" b="1">
                <a:solidFill>
                  <a:srgbClr val="0000FF"/>
                </a:solidFill>
              </a:rPr>
              <a:t>Now, take a cube off the top of the new tower, and put it on the table to the left of the new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7" cstate="print"/>
          <a:srcRect/>
          <a:stretch>
            <a:fillRect/>
          </a:stretch>
        </p:blipFill>
        <p:spPr bwMode="auto">
          <a:xfrm>
            <a:off x="5614768" y="3433107"/>
            <a:ext cx="843553" cy="843553"/>
          </a:xfrm>
          <a:prstGeom prst="rect">
            <a:avLst/>
          </a:prstGeom>
          <a:noFill/>
        </p:spPr>
      </p:pic>
      <p:pic>
        <p:nvPicPr>
          <p:cNvPr id="22" name="Picture 4" descr="http://www.cliparthut.com/clip-arts/614/unifix-cubes-clip-art-614378.png"/>
          <p:cNvPicPr>
            <a:picLocks noChangeAspect="1" noChangeArrowheads="1"/>
          </p:cNvPicPr>
          <p:nvPr/>
        </p:nvPicPr>
        <p:blipFill>
          <a:blip r:embed="rId8" cstate="print"/>
          <a:srcRect/>
          <a:stretch>
            <a:fillRect/>
          </a:stretch>
        </p:blipFill>
        <p:spPr bwMode="auto">
          <a:xfrm>
            <a:off x="5590736" y="2909721"/>
            <a:ext cx="867585" cy="819386"/>
          </a:xfrm>
          <a:prstGeom prst="rect">
            <a:avLst/>
          </a:prstGeom>
          <a:noFill/>
        </p:spPr>
      </p:pic>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773" y="238325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6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743745" y="1010486"/>
            <a:ext cx="7656512" cy="923330"/>
          </a:xfrm>
          <a:prstGeom prst="rect">
            <a:avLst/>
          </a:prstGeom>
          <a:noFill/>
        </p:spPr>
        <p:txBody>
          <a:bodyPr wrap="square" rtlCol="0">
            <a:spAutoFit/>
          </a:bodyPr>
          <a:lstStyle/>
          <a:p>
            <a:pPr algn="ctr"/>
            <a:r>
              <a:rPr lang="en-US" b="1">
                <a:solidFill>
                  <a:srgbClr val="0000FF"/>
                </a:solidFill>
              </a:rPr>
              <a:t>Take the next cube off the top of the new tower, and put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7" cstate="print"/>
          <a:srcRect/>
          <a:stretch>
            <a:fillRect/>
          </a:stretch>
        </p:blipFill>
        <p:spPr bwMode="auto">
          <a:xfrm>
            <a:off x="5614768" y="3433107"/>
            <a:ext cx="843553" cy="843553"/>
          </a:xfrm>
          <a:prstGeom prst="rect">
            <a:avLst/>
          </a:prstGeom>
          <a:noFill/>
        </p:spPr>
      </p:pic>
      <p:pic>
        <p:nvPicPr>
          <p:cNvPr id="22" name="Picture 4" descr="http://www.cliparthut.com/clip-arts/614/unifix-cubes-clip-art-614378.png"/>
          <p:cNvPicPr>
            <a:picLocks noChangeAspect="1" noChangeArrowheads="1"/>
          </p:cNvPicPr>
          <p:nvPr/>
        </p:nvPicPr>
        <p:blipFill>
          <a:blip r:embed="rId8" cstate="print"/>
          <a:srcRect/>
          <a:stretch>
            <a:fillRect/>
          </a:stretch>
        </p:blipFill>
        <p:spPr bwMode="auto">
          <a:xfrm>
            <a:off x="5590736" y="2909721"/>
            <a:ext cx="867585" cy="819386"/>
          </a:xfrm>
          <a:prstGeom prst="rect">
            <a:avLst/>
          </a:prstGeom>
          <a:noFill/>
        </p:spPr>
      </p:pic>
      <p:pic>
        <p:nvPicPr>
          <p:cNvPr id="23" name="Picture 4" descr="http://www.cliparthut.com/clip-arts/614/unifix-cubes-clip-art-614378.png"/>
          <p:cNvPicPr>
            <a:picLocks noChangeAspect="1" noChangeArrowheads="1"/>
          </p:cNvPicPr>
          <p:nvPr/>
        </p:nvPicPr>
        <p:blipFill>
          <a:blip r:embed="rId8" cstate="print"/>
          <a:srcRect/>
          <a:stretch>
            <a:fillRect/>
          </a:stretch>
        </p:blipFill>
        <p:spPr bwMode="auto">
          <a:xfrm>
            <a:off x="4391856" y="4046664"/>
            <a:ext cx="867585" cy="819386"/>
          </a:xfrm>
          <a:prstGeom prst="rect">
            <a:avLst/>
          </a:prstGeom>
          <a:noFill/>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0387" y="1981174"/>
            <a:ext cx="2943225" cy="3505200"/>
          </a:xfrm>
          <a:prstGeom prst="rect">
            <a:avLst/>
          </a:prstGeom>
        </p:spPr>
      </p:pic>
    </p:spTree>
    <p:extLst>
      <p:ext uri="{BB962C8B-B14F-4D97-AF65-F5344CB8AC3E}">
        <p14:creationId xmlns:p14="http://schemas.microsoft.com/office/powerpoint/2010/main" val="274301916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941873"/>
            <a:ext cx="7845425" cy="923330"/>
          </a:xfrm>
          <a:prstGeom prst="rect">
            <a:avLst/>
          </a:prstGeom>
          <a:noFill/>
        </p:spPr>
        <p:txBody>
          <a:bodyPr wrap="square" rtlCol="0">
            <a:spAutoFit/>
          </a:bodyPr>
          <a:lstStyle/>
          <a:p>
            <a:pPr algn="ctr"/>
            <a:r>
              <a:rPr lang="en-US" b="1">
                <a:solidFill>
                  <a:srgbClr val="0000FF"/>
                </a:solidFill>
              </a:rPr>
              <a:t>Take the next cube off the top of the new tower, and put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hut.com/clip-arts/189/unifix-cube-clip-art-189416.png"/>
          <p:cNvPicPr>
            <a:picLocks noChangeAspect="1" noChangeArrowheads="1"/>
          </p:cNvPicPr>
          <p:nvPr/>
        </p:nvPicPr>
        <p:blipFill>
          <a:blip r:embed="rId7" cstate="print"/>
          <a:srcRect/>
          <a:stretch>
            <a:fillRect/>
          </a:stretch>
        </p:blipFill>
        <p:spPr bwMode="auto">
          <a:xfrm>
            <a:off x="5614768" y="3433107"/>
            <a:ext cx="843553" cy="843553"/>
          </a:xfrm>
          <a:prstGeom prst="rect">
            <a:avLst/>
          </a:prstGeom>
          <a:noFill/>
        </p:spPr>
      </p:pic>
      <p:pic>
        <p:nvPicPr>
          <p:cNvPr id="23" name="Picture 4" descr="http://www.cliparthut.com/clip-arts/614/unifix-cubes-clip-art-614378.png"/>
          <p:cNvPicPr>
            <a:picLocks noChangeAspect="1" noChangeArrowheads="1"/>
          </p:cNvPicPr>
          <p:nvPr/>
        </p:nvPicPr>
        <p:blipFill>
          <a:blip r:embed="rId8" cstate="print"/>
          <a:srcRect/>
          <a:stretch>
            <a:fillRect/>
          </a:stretch>
        </p:blipFill>
        <p:spPr bwMode="auto">
          <a:xfrm>
            <a:off x="4391856" y="4046664"/>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7" cstate="print"/>
          <a:srcRect/>
          <a:stretch>
            <a:fillRect/>
          </a:stretch>
        </p:blipFill>
        <p:spPr bwMode="auto">
          <a:xfrm>
            <a:off x="4390089" y="3475085"/>
            <a:ext cx="843553" cy="843553"/>
          </a:xfrm>
          <a:prstGeom prst="rect">
            <a:avLst/>
          </a:prstGeom>
          <a:noFill/>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962050"/>
            <a:ext cx="7845425" cy="923330"/>
          </a:xfrm>
          <a:prstGeom prst="rect">
            <a:avLst/>
          </a:prstGeom>
          <a:noFill/>
        </p:spPr>
        <p:txBody>
          <a:bodyPr wrap="square" rtlCol="0">
            <a:spAutoFit/>
          </a:bodyPr>
          <a:lstStyle/>
          <a:p>
            <a:pPr algn="ctr"/>
            <a:r>
              <a:rPr lang="en-US" b="1">
                <a:solidFill>
                  <a:srgbClr val="0000FF"/>
                </a:solidFill>
              </a:rPr>
              <a:t>Take the next cube off the top of the new tower, and put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997860"/>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7" cstate="print"/>
          <a:srcRect/>
          <a:stretch>
            <a:fillRect/>
          </a:stretch>
        </p:blipFill>
        <p:spPr bwMode="auto">
          <a:xfrm>
            <a:off x="4391856" y="4046664"/>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8" cstate="print"/>
          <a:srcRect/>
          <a:stretch>
            <a:fillRect/>
          </a:stretch>
        </p:blipFill>
        <p:spPr bwMode="auto">
          <a:xfrm>
            <a:off x="4390089" y="3475085"/>
            <a:ext cx="843553" cy="843553"/>
          </a:xfrm>
          <a:prstGeom prst="rect">
            <a:avLst/>
          </a:prstGeom>
          <a:noFill/>
        </p:spPr>
      </p:pic>
      <p:pic>
        <p:nvPicPr>
          <p:cNvPr id="22" name="Picture 8" descr="http://lessonpix.com/drawings/27633/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026" y="2915524"/>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917877"/>
            <a:ext cx="7845425" cy="923330"/>
          </a:xfrm>
          <a:prstGeom prst="rect">
            <a:avLst/>
          </a:prstGeom>
          <a:noFill/>
        </p:spPr>
        <p:txBody>
          <a:bodyPr wrap="square" rtlCol="0">
            <a:spAutoFit/>
          </a:bodyPr>
          <a:lstStyle/>
          <a:p>
            <a:pPr algn="ctr"/>
            <a:r>
              <a:rPr lang="en-US" b="1">
                <a:solidFill>
                  <a:srgbClr val="0000FF"/>
                </a:solidFill>
              </a:rPr>
              <a:t>Take the next cube off the top of the new tower, and put it onto the top of the other tower.  Do you still have 5 cubes?  How many on the first tower?  On the other tower?  Give me the __ and __ make __ statement.</a:t>
            </a:r>
          </a:p>
        </p:txBody>
      </p:sp>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08" y="4590612"/>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68016"/>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6" cstate="print"/>
          <a:srcRect/>
          <a:stretch>
            <a:fillRect/>
          </a:stretch>
        </p:blipFill>
        <p:spPr bwMode="auto">
          <a:xfrm>
            <a:off x="4391856" y="4046664"/>
            <a:ext cx="867585" cy="819386"/>
          </a:xfrm>
          <a:prstGeom prst="rect">
            <a:avLst/>
          </a:prstGeom>
          <a:noFill/>
        </p:spPr>
      </p:pic>
      <p:pic>
        <p:nvPicPr>
          <p:cNvPr id="24" name="Picture 2" descr="http://www.cliparthut.com/clip-arts/189/unifix-cube-clip-art-189416.png"/>
          <p:cNvPicPr>
            <a:picLocks noChangeAspect="1" noChangeArrowheads="1"/>
          </p:cNvPicPr>
          <p:nvPr/>
        </p:nvPicPr>
        <p:blipFill>
          <a:blip r:embed="rId7" cstate="print"/>
          <a:srcRect/>
          <a:stretch>
            <a:fillRect/>
          </a:stretch>
        </p:blipFill>
        <p:spPr bwMode="auto">
          <a:xfrm>
            <a:off x="4390089" y="3475085"/>
            <a:ext cx="843553" cy="843553"/>
          </a:xfrm>
          <a:prstGeom prst="rect">
            <a:avLst/>
          </a:prstGeom>
          <a:noFill/>
        </p:spPr>
      </p:pic>
      <p:pic>
        <p:nvPicPr>
          <p:cNvPr id="22"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9026" y="2915524"/>
            <a:ext cx="844616" cy="844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026" y="2346632"/>
            <a:ext cx="841982" cy="8419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8/l/Q/z/0/d/tangle-tower-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11" y="2093399"/>
            <a:ext cx="1700232" cy="43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5-Group Fill-Up</a:t>
            </a:r>
            <a:endParaRPr lang="en-US" sz="8000" b="1"/>
          </a:p>
        </p:txBody>
      </p:sp>
      <p:sp>
        <p:nvSpPr>
          <p:cNvPr id="15" name="TextBox 14"/>
          <p:cNvSpPr txBox="1"/>
          <p:nvPr/>
        </p:nvSpPr>
        <p:spPr>
          <a:xfrm>
            <a:off x="1363419" y="1536889"/>
            <a:ext cx="6417163" cy="1323439"/>
          </a:xfrm>
          <a:prstGeom prst="rect">
            <a:avLst/>
          </a:prstGeom>
          <a:noFill/>
        </p:spPr>
        <p:txBody>
          <a:bodyPr wrap="square" rtlCol="0">
            <a:spAutoFit/>
          </a:bodyPr>
          <a:lstStyle/>
          <a:p>
            <a:pPr algn="ctr"/>
            <a:r>
              <a:rPr lang="en-US" sz="2000" b="1">
                <a:solidFill>
                  <a:srgbClr val="0070C0"/>
                </a:solidFill>
              </a:rPr>
              <a:t>Work with a partner.  Partner A rolls the dice and draws </a:t>
            </a:r>
            <a:r>
              <a:rPr lang="en-US" sz="2000" b="1" err="1">
                <a:solidFill>
                  <a:srgbClr val="0070C0"/>
                </a:solidFill>
              </a:rPr>
              <a:t>Os</a:t>
            </a:r>
            <a:r>
              <a:rPr lang="en-US" sz="2000" b="1">
                <a:solidFill>
                  <a:srgbClr val="0070C0"/>
                </a:solidFill>
              </a:rPr>
              <a:t> to match the number rolled.  Partner B completes the 10 by drawing </a:t>
            </a:r>
            <a:r>
              <a:rPr lang="en-US" sz="2000" b="1" err="1">
                <a:solidFill>
                  <a:srgbClr val="0070C0"/>
                </a:solidFill>
              </a:rPr>
              <a:t>Xs</a:t>
            </a:r>
            <a:r>
              <a:rPr lang="en-US" sz="2000" b="1">
                <a:solidFill>
                  <a:srgbClr val="0070C0"/>
                </a:solidFill>
              </a:rPr>
              <a:t>.  Both partners engage in a math talk:  “I have 3.  You drew 7 more to make 10.”</a:t>
            </a:r>
          </a:p>
        </p:txBody>
      </p:sp>
      <p:pic>
        <p:nvPicPr>
          <p:cNvPr id="52228" name="Picture 4" descr="http://worldartsme.com/images/red-x-alphabet-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76" y="4237408"/>
            <a:ext cx="1815686" cy="2170929"/>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http://content.mycutegraphics.com/graphics/alphabet/blue-alphabet-lette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096" y="4087876"/>
            <a:ext cx="2181233" cy="232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17488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29</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Full, Not Full, or Empty?</a:t>
            </a:r>
            <a:endParaRPr lang="en-US" sz="8000" b="1"/>
          </a:p>
        </p:txBody>
      </p:sp>
      <p:sp>
        <p:nvSpPr>
          <p:cNvPr id="15" name="TextBox 14"/>
          <p:cNvSpPr txBox="1"/>
          <p:nvPr/>
        </p:nvSpPr>
        <p:spPr>
          <a:xfrm>
            <a:off x="1363419" y="1536889"/>
            <a:ext cx="6417163" cy="1015663"/>
          </a:xfrm>
          <a:prstGeom prst="rect">
            <a:avLst/>
          </a:prstGeom>
          <a:noFill/>
        </p:spPr>
        <p:txBody>
          <a:bodyPr wrap="square" rtlCol="0">
            <a:spAutoFit/>
          </a:bodyPr>
          <a:lstStyle/>
          <a:p>
            <a:pPr algn="ctr"/>
            <a:r>
              <a:rPr lang="en-US" sz="2000" b="1">
                <a:solidFill>
                  <a:srgbClr val="0070C0"/>
                </a:solidFill>
              </a:rPr>
              <a:t>(Show students a variety of containers with various amount of water.  Make sure students have an understanding of the word full.)</a:t>
            </a:r>
          </a:p>
        </p:txBody>
      </p:sp>
      <p:pic>
        <p:nvPicPr>
          <p:cNvPr id="126978" name="Picture 2" descr="http://i.istockimg.com/file_thumbview_approve/9386345/5/stock-photo-9386345-plastic-bottles-with-different-water-levels-ins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20" y="2697013"/>
            <a:ext cx="5102359" cy="338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0470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29</a:t>
            </a:r>
          </a:p>
        </p:txBody>
      </p:sp>
      <p:sp>
        <p:nvSpPr>
          <p:cNvPr id="42" name="TextBox 41"/>
          <p:cNvSpPr txBox="1"/>
          <p:nvPr/>
        </p:nvSpPr>
        <p:spPr>
          <a:xfrm>
            <a:off x="425288" y="725597"/>
            <a:ext cx="2995364" cy="5755422"/>
          </a:xfrm>
          <a:prstGeom prst="rect">
            <a:avLst/>
          </a:prstGeom>
          <a:noFill/>
        </p:spPr>
        <p:txBody>
          <a:bodyPr wrap="square" rtlCol="0">
            <a:spAutoFit/>
          </a:bodyPr>
          <a:lstStyle/>
          <a:p>
            <a:pPr algn="ctr"/>
            <a:r>
              <a:rPr lang="en-US" sz="1600" b="1"/>
              <a:t>We are going to create some art today!  You will be creating entries for your own Capacity Museum.</a:t>
            </a:r>
          </a:p>
          <a:p>
            <a:pPr algn="ctr"/>
            <a:endParaRPr lang="en-US" sz="1600" b="1"/>
          </a:p>
          <a:p>
            <a:pPr algn="ctr"/>
            <a:r>
              <a:rPr lang="en-US" sz="1600" b="1"/>
              <a:t>I have a cup of water.  I need a helper to come put two drops of red food coloring in my water container.  Is my cup full?</a:t>
            </a:r>
          </a:p>
          <a:p>
            <a:pPr algn="ctr"/>
            <a:endParaRPr lang="en-US" sz="1600" b="1"/>
          </a:p>
          <a:p>
            <a:pPr algn="ctr"/>
            <a:r>
              <a:rPr lang="en-US" sz="1600" b="1"/>
              <a:t>Watch as I pour the red water into a bowl.  Did I change the amount of water in my cup?  Does it still look the same?  Why do you think it looks different?</a:t>
            </a:r>
          </a:p>
          <a:p>
            <a:pPr algn="ctr"/>
            <a:endParaRPr lang="en-US" sz="1600" b="1"/>
          </a:p>
          <a:p>
            <a:pPr algn="ctr"/>
            <a:r>
              <a:rPr lang="en-US" sz="1600" b="1"/>
              <a:t>The bowl and the cup have different capacities!  The bowl holds more water than the cup.</a:t>
            </a:r>
          </a:p>
          <a:p>
            <a:pPr algn="ctr"/>
            <a:endParaRPr lang="en-US" sz="1600" b="1"/>
          </a:p>
          <a:p>
            <a:pPr algn="ctr"/>
            <a:r>
              <a:rPr lang="en-US" sz="1600" b="1"/>
              <a:t>On your sheet, choose a picture frame.  Draw the bowl, and show how the water looks in the bowl.</a:t>
            </a:r>
          </a:p>
        </p:txBody>
      </p:sp>
      <p:pic>
        <p:nvPicPr>
          <p:cNvPr id="3" name="Picture 2"/>
          <p:cNvPicPr>
            <a:picLocks noChangeAspect="1"/>
          </p:cNvPicPr>
          <p:nvPr/>
        </p:nvPicPr>
        <p:blipFill>
          <a:blip r:embed="rId3"/>
          <a:stretch>
            <a:fillRect/>
          </a:stretch>
        </p:blipFill>
        <p:spPr>
          <a:xfrm>
            <a:off x="3693539" y="725597"/>
            <a:ext cx="5105971" cy="5695122"/>
          </a:xfrm>
          <a:prstGeom prst="rect">
            <a:avLst/>
          </a:prstGeom>
        </p:spPr>
      </p:pic>
      <p:sp>
        <p:nvSpPr>
          <p:cNvPr id="8" name="TextBox 7"/>
          <p:cNvSpPr txBox="1"/>
          <p:nvPr/>
        </p:nvSpPr>
        <p:spPr>
          <a:xfrm>
            <a:off x="425288" y="1624548"/>
            <a:ext cx="2995364" cy="3785652"/>
          </a:xfrm>
          <a:prstGeom prst="rect">
            <a:avLst/>
          </a:prstGeom>
          <a:noFill/>
        </p:spPr>
        <p:txBody>
          <a:bodyPr wrap="square" rtlCol="0">
            <a:spAutoFit/>
          </a:bodyPr>
          <a:lstStyle/>
          <a:p>
            <a:pPr algn="ctr"/>
            <a:r>
              <a:rPr lang="en-US" sz="1600" b="1"/>
              <a:t>I will fill my measuring cup with some new water.  I need a helper to come put two drops of blue food coloring in the cup.</a:t>
            </a:r>
          </a:p>
          <a:p>
            <a:pPr algn="ctr"/>
            <a:endParaRPr lang="en-US" sz="1600" b="1"/>
          </a:p>
          <a:p>
            <a:pPr algn="ctr"/>
            <a:r>
              <a:rPr lang="en-US" sz="1600" b="1"/>
              <a:t>I will carefully pour the water into a vase.  Did I change the amount of water?  Does it look the same?</a:t>
            </a:r>
          </a:p>
          <a:p>
            <a:pPr algn="ctr"/>
            <a:endParaRPr lang="en-US" sz="1600" b="1"/>
          </a:p>
          <a:p>
            <a:pPr algn="ctr"/>
            <a:r>
              <a:rPr lang="en-US" sz="1600" b="1"/>
              <a:t>The cup and the vase have the same capacity but a different shape!  Let’s draw the water in the vase in another one of the frames on your sheet.</a:t>
            </a:r>
          </a:p>
        </p:txBody>
      </p:sp>
      <p:sp>
        <p:nvSpPr>
          <p:cNvPr id="9" name="TextBox 8"/>
          <p:cNvSpPr txBox="1"/>
          <p:nvPr/>
        </p:nvSpPr>
        <p:spPr>
          <a:xfrm>
            <a:off x="425288" y="1464261"/>
            <a:ext cx="2995364" cy="4278094"/>
          </a:xfrm>
          <a:prstGeom prst="rect">
            <a:avLst/>
          </a:prstGeom>
          <a:noFill/>
        </p:spPr>
        <p:txBody>
          <a:bodyPr wrap="square" rtlCol="0">
            <a:spAutoFit/>
          </a:bodyPr>
          <a:lstStyle/>
          <a:p>
            <a:pPr algn="ctr"/>
            <a:r>
              <a:rPr lang="en-US" sz="1600" b="1"/>
              <a:t>I will fill my measuring cup with some new water.  I need a helper to come put two drops of green food coloring in the cup.</a:t>
            </a:r>
          </a:p>
          <a:p>
            <a:pPr algn="ctr"/>
            <a:endParaRPr lang="en-US" sz="1600" b="1"/>
          </a:p>
          <a:p>
            <a:pPr algn="ctr"/>
            <a:r>
              <a:rPr lang="en-US" sz="1600" b="1"/>
              <a:t>I will carefully pour the water into a bottle.  Did I change the amount of water?  Does it look the same?</a:t>
            </a:r>
          </a:p>
          <a:p>
            <a:pPr algn="ctr"/>
            <a:endParaRPr lang="en-US" sz="1600" b="1"/>
          </a:p>
          <a:p>
            <a:pPr algn="ctr"/>
            <a:r>
              <a:rPr lang="en-US" sz="1600" b="1"/>
              <a:t>The cup and the bottle have different capacities!  The bottle holds more water than the cup.</a:t>
            </a:r>
          </a:p>
          <a:p>
            <a:pPr algn="ctr"/>
            <a:endParaRPr lang="en-US" sz="1600" b="1"/>
          </a:p>
          <a:p>
            <a:pPr algn="ctr"/>
            <a:r>
              <a:rPr lang="en-US" sz="1600" b="1"/>
              <a:t>Let’s draw the water in the bottle in another one of the frames of your sheet.</a:t>
            </a:r>
          </a:p>
        </p:txBody>
      </p:sp>
      <p:sp>
        <p:nvSpPr>
          <p:cNvPr id="10" name="TextBox 9"/>
          <p:cNvSpPr txBox="1"/>
          <p:nvPr/>
        </p:nvSpPr>
        <p:spPr>
          <a:xfrm>
            <a:off x="425288" y="1710482"/>
            <a:ext cx="2995364" cy="4031873"/>
          </a:xfrm>
          <a:prstGeom prst="rect">
            <a:avLst/>
          </a:prstGeom>
          <a:noFill/>
        </p:spPr>
        <p:txBody>
          <a:bodyPr wrap="square" rtlCol="0">
            <a:spAutoFit/>
          </a:bodyPr>
          <a:lstStyle/>
          <a:p>
            <a:pPr algn="ctr"/>
            <a:r>
              <a:rPr lang="en-US" sz="1600" b="1"/>
              <a:t>I will fill my measuring cup one more time.  I need a helper to come put two drops of yellow food coloring in the cup.</a:t>
            </a:r>
          </a:p>
          <a:p>
            <a:pPr algn="ctr"/>
            <a:endParaRPr lang="en-US" sz="1600" b="1"/>
          </a:p>
          <a:p>
            <a:pPr algn="ctr"/>
            <a:r>
              <a:rPr lang="en-US" sz="1600" b="1"/>
              <a:t>I will carefully pour the water into a coffee mug.  Did I change the amount of water?  Does it look the same?</a:t>
            </a:r>
          </a:p>
          <a:p>
            <a:pPr algn="ctr"/>
            <a:endParaRPr lang="en-US" sz="1600" b="1"/>
          </a:p>
          <a:p>
            <a:pPr algn="ctr"/>
            <a:r>
              <a:rPr lang="en-US" sz="1600" b="1"/>
              <a:t>The cup and the coffee mug have the same capacities!</a:t>
            </a:r>
          </a:p>
          <a:p>
            <a:pPr algn="ctr"/>
            <a:endParaRPr lang="en-US" sz="1600" b="1"/>
          </a:p>
          <a:p>
            <a:pPr algn="ctr"/>
            <a:r>
              <a:rPr lang="en-US" sz="1600" b="1"/>
              <a:t>Let’s draw the water in the coffee mug in the last frame on your sheet.</a:t>
            </a:r>
          </a:p>
        </p:txBody>
      </p:sp>
      <p:pic>
        <p:nvPicPr>
          <p:cNvPr id="12" name="Picture 2" descr="http://clipartion.com/wp-content/uploads/2015/10/blue-colored-pencil-set-of-pencils-clipart-free-clip-art-imag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5836">
            <a:off x="7591087" y="4573449"/>
            <a:ext cx="1798398" cy="15346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0729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 grpId="0"/>
      <p:bldP spid="9" grpId="0"/>
      <p:bldP spid="9" grpId="1"/>
      <p:bldP spid="10" grpId="0"/>
      <p:bldP spid="10" grpId="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29</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841375" y="990600"/>
            <a:ext cx="7388225" cy="2246769"/>
          </a:xfrm>
          <a:prstGeom prst="rect">
            <a:avLst/>
          </a:prstGeom>
          <a:noFill/>
        </p:spPr>
        <p:txBody>
          <a:bodyPr wrap="square" rtlCol="0">
            <a:spAutoFit/>
          </a:bodyPr>
          <a:lstStyle/>
          <a:p>
            <a:pPr algn="ctr"/>
            <a:r>
              <a:rPr lang="en-US" sz="2000" b="1" err="1"/>
              <a:t>Demoss</a:t>
            </a:r>
            <a:r>
              <a:rPr lang="en-US" sz="2000" b="1"/>
              <a:t> had a very small carton of orange juice.  His mom poured it into a very tall glass without spilling any juice.  Close your eyes and think about what that might look like.  Draw the little carton of juice.  Now, draw the juice after she poured it into the big glass.  Does </a:t>
            </a:r>
            <a:r>
              <a:rPr lang="en-US" sz="2000" b="1" err="1"/>
              <a:t>Demoss</a:t>
            </a:r>
            <a:r>
              <a:rPr lang="en-US" sz="2000" b="1"/>
              <a:t> have more or less juice, or does it just look different?  Compare your drawings with your partner’s.  Are both of your glasses full?  Did the glass hold all of the juice?</a:t>
            </a:r>
            <a:endParaRPr lang="en-US" sz="2000" b="1">
              <a:solidFill>
                <a:srgbClr val="FF0000"/>
              </a:solidFill>
            </a:endParaRPr>
          </a:p>
        </p:txBody>
      </p:sp>
      <p:pic>
        <p:nvPicPr>
          <p:cNvPr id="5" name="Picture 4"/>
          <p:cNvPicPr>
            <a:picLocks noChangeAspect="1"/>
          </p:cNvPicPr>
          <p:nvPr/>
        </p:nvPicPr>
        <p:blipFill>
          <a:blip r:embed="rId3"/>
          <a:stretch>
            <a:fillRect/>
          </a:stretch>
        </p:blipFill>
        <p:spPr>
          <a:xfrm>
            <a:off x="7111783" y="4648200"/>
            <a:ext cx="1295400" cy="1779516"/>
          </a:xfrm>
          <a:prstGeom prst="rect">
            <a:avLst/>
          </a:prstGeom>
        </p:spPr>
      </p:pic>
    </p:spTree>
    <p:extLst>
      <p:ext uri="{BB962C8B-B14F-4D97-AF65-F5344CB8AC3E}">
        <p14:creationId xmlns:p14="http://schemas.microsoft.com/office/powerpoint/2010/main" val="340999266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113950" y="1604511"/>
            <a:ext cx="6919411" cy="2626275"/>
          </a:xfrm>
          <a:prstGeom prst="rect">
            <a:avLst/>
          </a:prstGeom>
        </p:spPr>
      </p:pic>
    </p:spTree>
    <p:extLst>
      <p:ext uri="{BB962C8B-B14F-4D97-AF65-F5344CB8AC3E}">
        <p14:creationId xmlns:p14="http://schemas.microsoft.com/office/powerpoint/2010/main" val="59586770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473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30</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use balls of clay of equal weights</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to make sculptures.</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252631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Tower Flip</a:t>
            </a:r>
            <a:endParaRPr lang="en-US" sz="8000" b="1"/>
          </a:p>
        </p:txBody>
      </p:sp>
      <p:sp>
        <p:nvSpPr>
          <p:cNvPr id="15" name="TextBox 14"/>
          <p:cNvSpPr txBox="1"/>
          <p:nvPr/>
        </p:nvSpPr>
        <p:spPr>
          <a:xfrm>
            <a:off x="649288" y="1040440"/>
            <a:ext cx="7845425" cy="923330"/>
          </a:xfrm>
          <a:prstGeom prst="rect">
            <a:avLst/>
          </a:prstGeom>
          <a:noFill/>
        </p:spPr>
        <p:txBody>
          <a:bodyPr wrap="square" rtlCol="0">
            <a:spAutoFit/>
          </a:bodyPr>
          <a:lstStyle/>
          <a:p>
            <a:pPr algn="ctr"/>
            <a:r>
              <a:rPr lang="en-US" b="1">
                <a:solidFill>
                  <a:srgbClr val="0000FF"/>
                </a:solidFill>
              </a:rPr>
              <a:t>Count your cubes and lay them on your desk like a train.  We are going to do the same activity as we did in our last lesson.  We will say the __ and __ make __ statement each time we move cube to the other train!</a:t>
            </a:r>
          </a:p>
        </p:txBody>
      </p:sp>
      <p:pic>
        <p:nvPicPr>
          <p:cNvPr id="23"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2954686" y="2962139"/>
            <a:ext cx="867585" cy="819386"/>
          </a:xfrm>
          <a:prstGeom prst="rect">
            <a:avLst/>
          </a:prstGeom>
          <a:noFill/>
        </p:spPr>
      </p:pic>
      <p:pic>
        <p:nvPicPr>
          <p:cNvPr id="2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30088" y="2955479"/>
            <a:ext cx="819386" cy="8193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hut.com/clip-arts/189/unifix-cube-clip-art-189416.png"/>
          <p:cNvPicPr>
            <a:picLocks noChangeAspect="1" noChangeArrowheads="1"/>
          </p:cNvPicPr>
          <p:nvPr/>
        </p:nvPicPr>
        <p:blipFill>
          <a:blip r:embed="rId6" cstate="print"/>
          <a:srcRect/>
          <a:stretch>
            <a:fillRect/>
          </a:stretch>
        </p:blipFill>
        <p:spPr bwMode="auto">
          <a:xfrm rot="5400000">
            <a:off x="4066256" y="2929662"/>
            <a:ext cx="845203" cy="845203"/>
          </a:xfrm>
          <a:prstGeom prst="rect">
            <a:avLst/>
          </a:prstGeom>
          <a:noFill/>
        </p:spPr>
      </p:pic>
      <p:pic>
        <p:nvPicPr>
          <p:cNvPr id="21"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654048" y="2923750"/>
            <a:ext cx="821657" cy="8216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214393" y="2908749"/>
            <a:ext cx="831704" cy="8317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clipartpanda.com/clipart-train-train_cut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0210" y="5463390"/>
            <a:ext cx="5238180" cy="129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6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698" y="320675"/>
            <a:ext cx="7772400" cy="1470025"/>
          </a:xfrm>
        </p:spPr>
        <p:txBody>
          <a:bodyPr>
            <a:normAutofit/>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a:latin typeface="Kristen ITC" panose="03050502040202030202" pitchFamily="66" charset="0"/>
              </a:rPr>
              <a:t>Click on the lesson you want to go to! </a:t>
            </a:r>
            <a:endParaRPr lang="en-US" sz="4800">
              <a:latin typeface="Kristen ITC" panose="03050502040202030202" pitchFamily="66" charset="0"/>
            </a:endParaRPr>
          </a:p>
        </p:txBody>
      </p:sp>
      <p:sp>
        <p:nvSpPr>
          <p:cNvPr id="3" name="Subtitle 2"/>
          <p:cNvSpPr>
            <a:spLocks noGrp="1"/>
          </p:cNvSpPr>
          <p:nvPr>
            <p:ph type="subTitle" idx="1"/>
          </p:nvPr>
        </p:nvSpPr>
        <p:spPr>
          <a:xfrm>
            <a:off x="152400" y="1928512"/>
            <a:ext cx="8534400" cy="1752600"/>
          </a:xfrm>
          <a:ln>
            <a:noFill/>
          </a:ln>
        </p:spPr>
        <p:txBody>
          <a:bodyPr>
            <a:noAutofit/>
          </a:bodyPr>
          <a:lstStyle/>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3" action="ppaction://hlinksldjump"/>
              </a:rPr>
              <a:t>Lesson 16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4" action="ppaction://hlinksldjump"/>
              </a:rPr>
              <a:t>Lesson 21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5" action="ppaction://hlinksldjump"/>
              </a:rPr>
              <a:t>Lesson 26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6" action="ppaction://hlinksldjump"/>
              </a:rPr>
              <a:t>Lesson 31</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7" action="ppaction://hlinksldjump"/>
              </a:rPr>
              <a:t>Lesson 17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8" action="ppaction://hlinksldjump"/>
              </a:rPr>
              <a:t>Lesson 22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9" action="ppaction://hlinksldjump"/>
              </a:rPr>
              <a:t>Lesson 27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0" action="ppaction://hlinksldjump"/>
              </a:rPr>
              <a:t>Lesson 32</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1" action="ppaction://hlinksldjump"/>
              </a:rPr>
              <a:t>Lesson 18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2" action="ppaction://hlinksldjump"/>
              </a:rPr>
              <a:t>Lesson 23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3" action="ppaction://hlinksldjump"/>
              </a:rPr>
              <a:t>Lesson 28</a:t>
            </a:r>
            <a:r>
              <a:rPr lang="en-US" sz="2400">
                <a:solidFill>
                  <a:srgbClr val="0033CC"/>
                </a:solidFill>
                <a:latin typeface="Kristen ITC" panose="03050502040202030202" pitchFamily="66" charset="0"/>
              </a:rPr>
              <a:t>	</a:t>
            </a: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4" action="ppaction://hlinksldjump"/>
              </a:rPr>
              <a:t>Lesson 19</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5" action="ppaction://hlinksldjump"/>
              </a:rPr>
              <a:t>Lesson 24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6" action="ppaction://hlinksldjump"/>
              </a:rPr>
              <a:t>Lesson 29</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7" action="ppaction://hlinksldjump"/>
              </a:rPr>
              <a:t>Lesson 20</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8" action="ppaction://hlinksldjump"/>
              </a:rPr>
              <a:t>Lesson 25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9" action="ppaction://hlinksldjump"/>
              </a:rPr>
              <a:t>Lesson 30</a:t>
            </a:r>
            <a:endParaRPr lang="en-US" sz="240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0"/>
          <a:stretch>
            <a:fillRect/>
          </a:stretch>
        </p:blipFill>
        <p:spPr>
          <a:xfrm>
            <a:off x="6024704" y="4114141"/>
            <a:ext cx="2820609" cy="2082230"/>
          </a:xfrm>
          <a:prstGeom prst="rect">
            <a:avLst/>
          </a:prstGeom>
        </p:spPr>
      </p:pic>
      <p:pic>
        <p:nvPicPr>
          <p:cNvPr id="8" name="Picture 6" descr="http://sr.photos2.fotosearch.com/bthumb/CSP/CSP715/k7154456.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5615" y="4175623"/>
            <a:ext cx="1580322" cy="23159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24600" y="5491575"/>
            <a:ext cx="891208" cy="369332"/>
          </a:xfrm>
          <a:prstGeom prst="rect">
            <a:avLst/>
          </a:prstGeom>
          <a:noFill/>
        </p:spPr>
        <p:txBody>
          <a:bodyPr wrap="square" rtlCol="0">
            <a:spAutoFit/>
          </a:bodyPr>
          <a:lstStyle/>
          <a:p>
            <a:pPr algn="ctr"/>
            <a:r>
              <a:rPr lang="en-US">
                <a:latin typeface="Berlin Sans FB" panose="020E0602020502020306" pitchFamily="34" charset="0"/>
              </a:rPr>
              <a:t>Empty</a:t>
            </a:r>
          </a:p>
        </p:txBody>
      </p:sp>
      <p:sp>
        <p:nvSpPr>
          <p:cNvPr id="10" name="TextBox 9"/>
          <p:cNvSpPr txBox="1"/>
          <p:nvPr/>
        </p:nvSpPr>
        <p:spPr>
          <a:xfrm>
            <a:off x="7471584" y="6083074"/>
            <a:ext cx="889550" cy="369332"/>
          </a:xfrm>
          <a:prstGeom prst="rect">
            <a:avLst/>
          </a:prstGeom>
          <a:noFill/>
        </p:spPr>
        <p:txBody>
          <a:bodyPr wrap="square" rtlCol="0">
            <a:spAutoFit/>
          </a:bodyPr>
          <a:lstStyle/>
          <a:p>
            <a:pPr algn="ctr"/>
            <a:r>
              <a:rPr lang="en-US">
                <a:latin typeface="Berlin Sans FB" panose="020E0602020502020306" pitchFamily="34" charset="0"/>
              </a:rPr>
              <a:t>Full</a:t>
            </a:r>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147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8</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61773" y="1761360"/>
            <a:ext cx="2057400" cy="4324350"/>
          </a:xfrm>
          <a:prstGeom prst="rect">
            <a:avLst/>
          </a:prstGeom>
        </p:spPr>
      </p:pic>
    </p:spTree>
    <p:extLst>
      <p:ext uri="{BB962C8B-B14F-4D97-AF65-F5344CB8AC3E}">
        <p14:creationId xmlns:p14="http://schemas.microsoft.com/office/powerpoint/2010/main" val="397765269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1980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4512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6988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94745595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422082681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18726635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73796384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52756507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62718671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015700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70C0"/>
                </a:solidFill>
              </a:rPr>
              <a:t>Let’s use our hands to show bigger and smaller.  For bigger we’ll do this (hold hands really far apart).  For smaller we’ll do this (hold hands really close together).  Let’s practice.  Show me bigger.  Show me smaller.  (Mix it up and quicken the pace.)</a:t>
            </a:r>
          </a:p>
        </p:txBody>
      </p:sp>
      <p:pic>
        <p:nvPicPr>
          <p:cNvPr id="1026" name="Picture 2" descr="http://sr.photos3.fotosearch.com/bthumb/CSP/CSP649/k64989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3690" y="3461330"/>
            <a:ext cx="2736710" cy="306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5922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60339146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57167330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63249832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85396399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19521339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02760304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74407063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4971083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409824959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924988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hippo and the bird.  Is the hippo bigger or smaller?  Show me the gesture for bigger if you think it’s bigger.  Show me the gesture for smaller if you think it’s smaller.</a:t>
            </a:r>
          </a:p>
        </p:txBody>
      </p:sp>
      <p:pic>
        <p:nvPicPr>
          <p:cNvPr id="18434" name="Picture 2" descr="http://www.pmlive.com/__data/assets/image/0005/194414/bird-on-hipp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52145"/>
            <a:ext cx="5372405" cy="358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6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70735959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64558756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68569685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3403369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57831713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416266699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57843543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83667344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977674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271722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basketball and baseball.  Is the basketball bigger or smaller?  Show me the gesture for bigger if you think it’s bigger.  Show me the gesture for smaller if you think it’s smaller.</a:t>
            </a:r>
          </a:p>
        </p:txBody>
      </p:sp>
      <p:pic>
        <p:nvPicPr>
          <p:cNvPr id="17410" name="Picture 2" descr="http://www.jumpstartsports.com/upload/images/Radnor_Basketball/448650-basketball__mario_sports_mix_.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177" y="2416731"/>
            <a:ext cx="2977513" cy="297751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palelitebaseball.com/images/baseb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9" y="4019855"/>
            <a:ext cx="1069267" cy="10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2202365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39346851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67953247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16807617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66138983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85488665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16142678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158972595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259462982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2258402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bottle of glue and the glue stick.  Is the glue stick bigger or smaller?  Show me the gesture for bigger if you think it’s bigger.  Show me the gesture for smaller if you think it’s smaller.</a:t>
            </a:r>
          </a:p>
        </p:txBody>
      </p:sp>
      <p:pic>
        <p:nvPicPr>
          <p:cNvPr id="16386" name="Picture 2" descr="https://www.enasco.com/prod/images/products/12/AC066871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095" y="2401177"/>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prod-cdn.thekrazycouponlady.com/wp-content/uploads/2013/08/elmer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985" y="3535469"/>
            <a:ext cx="1900806" cy="190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5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spTree>
    <p:extLst>
      <p:ext uri="{BB962C8B-B14F-4D97-AF65-F5344CB8AC3E}">
        <p14:creationId xmlns:p14="http://schemas.microsoft.com/office/powerpoint/2010/main" val="383734218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Growing Apples to 10</a:t>
            </a:r>
            <a:endParaRPr lang="en-US" sz="8000" b="1"/>
          </a:p>
        </p:txBody>
      </p:sp>
      <p:sp>
        <p:nvSpPr>
          <p:cNvPr id="15" name="TextBox 14"/>
          <p:cNvSpPr txBox="1"/>
          <p:nvPr/>
        </p:nvSpPr>
        <p:spPr>
          <a:xfrm>
            <a:off x="798305" y="1860493"/>
            <a:ext cx="4177270" cy="3693319"/>
          </a:xfrm>
          <a:prstGeom prst="rect">
            <a:avLst/>
          </a:prstGeom>
          <a:noFill/>
        </p:spPr>
        <p:txBody>
          <a:bodyPr wrap="square" rtlCol="0">
            <a:spAutoFit/>
          </a:bodyPr>
          <a:lstStyle/>
          <a:p>
            <a:pPr algn="ctr"/>
            <a:r>
              <a:rPr lang="en-US" b="1">
                <a:solidFill>
                  <a:srgbClr val="009900"/>
                </a:solidFill>
              </a:rPr>
              <a:t>Roll the die.  Put that many red beans on the apple tree, arranging them in 5-groups.  Count how many more are needed to make 10.  Say, “I have ___.         I need ___ more to make 10.  Do not remove the beans.  Roll the die again.  Count and see if there are enough spaces for that many beans.  Roll again if there’s not enough space.  Then, place that many beans on the apple tree.  State the new amount and how many more it needs to make 10.  Continue until 10 is made.  Remove the beans, and start again!</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30</a:t>
            </a:r>
          </a:p>
          <a:p>
            <a:pPr algn="ctr"/>
            <a:r>
              <a:rPr lang="en-US" sz="1400"/>
              <a:t>Fluency</a:t>
            </a:r>
          </a:p>
        </p:txBody>
      </p:sp>
      <p:pic>
        <p:nvPicPr>
          <p:cNvPr id="3" name="Picture 2"/>
          <p:cNvPicPr>
            <a:picLocks noChangeAspect="1"/>
          </p:cNvPicPr>
          <p:nvPr/>
        </p:nvPicPr>
        <p:blipFill>
          <a:blip r:embed="rId4"/>
          <a:stretch>
            <a:fillRect/>
          </a:stretch>
        </p:blipFill>
        <p:spPr>
          <a:xfrm>
            <a:off x="5214434" y="1662254"/>
            <a:ext cx="3012605" cy="3914775"/>
          </a:xfrm>
          <a:prstGeom prst="rect">
            <a:avLst/>
          </a:prstGeom>
        </p:spPr>
      </p:pic>
      <p:pic>
        <p:nvPicPr>
          <p:cNvPr id="2050" name="Picture 2" descr="http://www.clipartlord.com/wp-content/uploads/2015/02/apple1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9885" y="4777216"/>
            <a:ext cx="1994307" cy="188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0729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30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00052" y="1066800"/>
            <a:ext cx="7857308" cy="1938992"/>
          </a:xfrm>
          <a:prstGeom prst="rect">
            <a:avLst/>
          </a:prstGeom>
          <a:noFill/>
        </p:spPr>
        <p:txBody>
          <a:bodyPr wrap="square" rtlCol="0">
            <a:spAutoFit/>
          </a:bodyPr>
          <a:lstStyle/>
          <a:p>
            <a:pPr algn="ctr"/>
            <a:r>
              <a:rPr lang="en-US" sz="2400" b="1"/>
              <a:t>Imagine a balance scale.  Can you see it?  Now, imagine putting one big ball of clay on one side and four small balls of clay on the other.  If the big ball is as heavy as the four small balls put together, then what would the balance scale look like?  Draw it.</a:t>
            </a:r>
            <a:endParaRPr lang="en-US" sz="2400" b="1">
              <a:solidFill>
                <a:srgbClr val="FF0000"/>
              </a:solidFill>
            </a:endParaRPr>
          </a:p>
        </p:txBody>
      </p:sp>
      <p:pic>
        <p:nvPicPr>
          <p:cNvPr id="2050" name="Picture 2" descr="http://clipart-finder.com/data/mini/thought_cloud_clip_art_16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4304" flipH="1">
            <a:off x="2161145" y="3211218"/>
            <a:ext cx="1752600" cy="2066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clipartpanda.com/girl-clip-art-cute-little-gir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71" y="3924852"/>
            <a:ext cx="1900629" cy="26251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TT9G8jaNa2-bOwmSjiKMDvOsJxnr2FgvNk5xVXfQqmdSqppSCC9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3607454"/>
            <a:ext cx="847747" cy="84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4831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864517" y="1524000"/>
            <a:ext cx="7414964" cy="954107"/>
          </a:xfrm>
          <a:prstGeom prst="rect">
            <a:avLst/>
          </a:prstGeom>
          <a:noFill/>
        </p:spPr>
        <p:txBody>
          <a:bodyPr wrap="square" rtlCol="0">
            <a:spAutoFit/>
          </a:bodyPr>
          <a:lstStyle/>
          <a:p>
            <a:pPr algn="ctr"/>
            <a:r>
              <a:rPr lang="en-US" sz="2800" b="1"/>
              <a:t>Work with your partner.  Test your pieces of clay on your balance scale.  What do you notice?</a:t>
            </a:r>
          </a:p>
        </p:txBody>
      </p:sp>
      <p:pic>
        <p:nvPicPr>
          <p:cNvPr id="3074" name="Picture 2" descr="http://www.highhopes.com/L08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7" y="3276600"/>
            <a:ext cx="3743325" cy="2390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3935745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6062870" y="3616601"/>
            <a:ext cx="2928730" cy="2895600"/>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694013" y="926484"/>
            <a:ext cx="7755973" cy="2308324"/>
          </a:xfrm>
          <a:prstGeom prst="rect">
            <a:avLst/>
          </a:prstGeom>
          <a:noFill/>
        </p:spPr>
        <p:txBody>
          <a:bodyPr wrap="square" rtlCol="0">
            <a:spAutoFit/>
          </a:bodyPr>
          <a:lstStyle/>
          <a:p>
            <a:pPr algn="ctr"/>
            <a:r>
              <a:rPr lang="en-US" sz="2400" b="1"/>
              <a:t>With all of your blue clay, make a snake as long as your pinky finger.  With all of your red clay, make a snake as long as your thumb.  What do you notice?</a:t>
            </a:r>
          </a:p>
          <a:p>
            <a:pPr algn="ctr"/>
            <a:endParaRPr lang="en-US" sz="2400" b="1"/>
          </a:p>
          <a:p>
            <a:pPr algn="ctr"/>
            <a:r>
              <a:rPr lang="en-US" sz="2400" b="1"/>
              <a:t>Test your snakes on the balance scale.  What is the          same about them?</a:t>
            </a:r>
          </a:p>
        </p:txBody>
      </p:sp>
      <p:pic>
        <p:nvPicPr>
          <p:cNvPr id="4098" name="Picture 2" descr="http://colouringbook.org/Holidays/Chinese_New_Year/Color_Snake/snake_robin_egg_blue_easter_chinese_new_year_coloring_book_colouring-555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3616601"/>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8135663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672582" y="581133"/>
            <a:ext cx="2743200" cy="5324535"/>
          </a:xfrm>
          <a:prstGeom prst="rect">
            <a:avLst/>
          </a:prstGeom>
          <a:noFill/>
        </p:spPr>
        <p:txBody>
          <a:bodyPr wrap="square" rtlCol="0">
            <a:spAutoFit/>
          </a:bodyPr>
          <a:lstStyle/>
          <a:p>
            <a:pPr algn="ctr"/>
            <a:endParaRPr lang="en-US" sz="2000" b="1"/>
          </a:p>
          <a:p>
            <a:pPr algn="ctr"/>
            <a:r>
              <a:rPr lang="en-US" sz="2000" b="1"/>
              <a:t> Now, make a little bowl with your blue clay.  On your Recording Sheet, pick a frame.  In that frame, draw a picture of your bowl.  </a:t>
            </a:r>
          </a:p>
          <a:p>
            <a:pPr algn="ctr"/>
            <a:endParaRPr lang="en-US" sz="2000" b="1"/>
          </a:p>
          <a:p>
            <a:pPr algn="ctr"/>
            <a:r>
              <a:rPr lang="en-US" sz="2000" b="1"/>
              <a:t>Make a cup with your red clay.  Draw a picture of your cup in another frame.  Now, test them on your balance.</a:t>
            </a:r>
          </a:p>
          <a:p>
            <a:pPr algn="ctr"/>
            <a:endParaRPr lang="en-US" sz="2000" b="1"/>
          </a:p>
          <a:p>
            <a:pPr algn="ctr"/>
            <a:r>
              <a:rPr lang="en-US" sz="2000" b="1"/>
              <a:t>I wonder which of your clay containers would hold more?</a:t>
            </a:r>
          </a:p>
        </p:txBody>
      </p:sp>
      <p:pic>
        <p:nvPicPr>
          <p:cNvPr id="3" name="Picture 2"/>
          <p:cNvPicPr>
            <a:picLocks noChangeAspect="1"/>
          </p:cNvPicPr>
          <p:nvPr/>
        </p:nvPicPr>
        <p:blipFill>
          <a:blip r:embed="rId3"/>
          <a:stretch>
            <a:fillRect/>
          </a:stretch>
        </p:blipFill>
        <p:spPr>
          <a:xfrm>
            <a:off x="3883232" y="804862"/>
            <a:ext cx="4591050" cy="5248275"/>
          </a:xfrm>
          <a:prstGeom prst="rect">
            <a:avLst/>
          </a:prstGeom>
        </p:spPr>
      </p:pic>
      <p:pic>
        <p:nvPicPr>
          <p:cNvPr id="5122" name="Picture 2" descr="http://www.kinderhelper.com/images/bow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752600"/>
            <a:ext cx="1216025" cy="924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gmnexpo.com/cliparts/2015/05/899005-580x5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645265"/>
            <a:ext cx="1466850" cy="11391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6606632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880406" y="1111150"/>
            <a:ext cx="7383187" cy="1938992"/>
          </a:xfrm>
          <a:prstGeom prst="rect">
            <a:avLst/>
          </a:prstGeom>
          <a:noFill/>
        </p:spPr>
        <p:txBody>
          <a:bodyPr wrap="square" rtlCol="0">
            <a:spAutoFit/>
          </a:bodyPr>
          <a:lstStyle/>
          <a:p>
            <a:pPr algn="ctr"/>
            <a:r>
              <a:rPr lang="en-US" sz="2400" b="1"/>
              <a:t>Now, make a ball out of your blue clay.  Make a pancake out of your red clay.  What do you notice?</a:t>
            </a:r>
          </a:p>
          <a:p>
            <a:pPr algn="ctr"/>
            <a:endParaRPr lang="en-US" sz="2400" b="1"/>
          </a:p>
          <a:p>
            <a:pPr algn="ctr"/>
            <a:r>
              <a:rPr lang="en-US" sz="2400" b="1"/>
              <a:t>Test your ball and pancake on the balance scale.  What is the same about them?</a:t>
            </a:r>
          </a:p>
        </p:txBody>
      </p:sp>
      <p:pic>
        <p:nvPicPr>
          <p:cNvPr id="6146" name="Picture 2" descr="http://kevinlhanlon.com/images/Blue%20Ball/blue-b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419600"/>
            <a:ext cx="1938268" cy="19382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184483" y="4442791"/>
            <a:ext cx="2624966" cy="1983753"/>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8515325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1451620" y="1352734"/>
            <a:ext cx="6240760" cy="3046988"/>
          </a:xfrm>
          <a:prstGeom prst="rect">
            <a:avLst/>
          </a:prstGeom>
          <a:noFill/>
        </p:spPr>
        <p:txBody>
          <a:bodyPr wrap="square" rtlCol="0">
            <a:spAutoFit/>
          </a:bodyPr>
          <a:lstStyle/>
          <a:p>
            <a:pPr algn="ctr"/>
            <a:r>
              <a:rPr lang="en-US" sz="2400" b="1"/>
              <a:t>Now, make fat crayon out of your blue clay.  Make a skinny crayon out of your red clay.  What do you notice?</a:t>
            </a:r>
          </a:p>
          <a:p>
            <a:pPr algn="ctr"/>
            <a:endParaRPr lang="en-US" sz="2400" b="1"/>
          </a:p>
          <a:p>
            <a:pPr algn="ctr"/>
            <a:r>
              <a:rPr lang="en-US" sz="2400" b="1"/>
              <a:t>Test your clay crayons on the balance scale.  What is the same about them?</a:t>
            </a:r>
          </a:p>
          <a:p>
            <a:pPr algn="ctr"/>
            <a:endParaRPr lang="en-US" sz="2400" b="1"/>
          </a:p>
          <a:p>
            <a:pPr algn="ctr"/>
            <a:endParaRPr lang="en-US" sz="2400" b="1"/>
          </a:p>
        </p:txBody>
      </p:sp>
      <p:pic>
        <p:nvPicPr>
          <p:cNvPr id="3" name="Picture 2"/>
          <p:cNvPicPr>
            <a:picLocks noChangeAspect="1"/>
          </p:cNvPicPr>
          <p:nvPr/>
        </p:nvPicPr>
        <p:blipFill>
          <a:blip r:embed="rId3"/>
          <a:stretch>
            <a:fillRect/>
          </a:stretch>
        </p:blipFill>
        <p:spPr>
          <a:xfrm>
            <a:off x="635966" y="4932270"/>
            <a:ext cx="3124200" cy="1362075"/>
          </a:xfrm>
          <a:prstGeom prst="rect">
            <a:avLst/>
          </a:prstGeom>
        </p:spPr>
      </p:pic>
      <p:pic>
        <p:nvPicPr>
          <p:cNvPr id="5" name="Picture 4"/>
          <p:cNvPicPr>
            <a:picLocks noChangeAspect="1"/>
          </p:cNvPicPr>
          <p:nvPr/>
        </p:nvPicPr>
        <p:blipFill>
          <a:blip r:embed="rId4"/>
          <a:stretch>
            <a:fillRect/>
          </a:stretch>
        </p:blipFill>
        <p:spPr>
          <a:xfrm>
            <a:off x="4430792" y="5238998"/>
            <a:ext cx="3883556" cy="748617"/>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2756027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30</a:t>
            </a:r>
          </a:p>
        </p:txBody>
      </p:sp>
      <p:sp>
        <p:nvSpPr>
          <p:cNvPr id="42" name="TextBox 41"/>
          <p:cNvSpPr txBox="1"/>
          <p:nvPr/>
        </p:nvSpPr>
        <p:spPr>
          <a:xfrm>
            <a:off x="622714" y="766731"/>
            <a:ext cx="2743200" cy="5324535"/>
          </a:xfrm>
          <a:prstGeom prst="rect">
            <a:avLst/>
          </a:prstGeom>
          <a:noFill/>
        </p:spPr>
        <p:txBody>
          <a:bodyPr wrap="square" rtlCol="0">
            <a:spAutoFit/>
          </a:bodyPr>
          <a:lstStyle/>
          <a:p>
            <a:pPr algn="ctr"/>
            <a:r>
              <a:rPr lang="en-US" sz="2000" b="1"/>
              <a:t>Now, make your favorite indoor animal with the blue clay and draw it on your Recording Sheet.</a:t>
            </a:r>
          </a:p>
          <a:p>
            <a:pPr algn="ctr"/>
            <a:endParaRPr lang="en-US" sz="2000" b="1"/>
          </a:p>
          <a:p>
            <a:pPr algn="ctr"/>
            <a:r>
              <a:rPr lang="en-US" sz="2000" b="1"/>
              <a:t>Make your favorite outdoor animal with the red clay and draw it on your Recording Sheet.</a:t>
            </a:r>
          </a:p>
          <a:p>
            <a:pPr algn="ctr"/>
            <a:endParaRPr lang="en-US" sz="2000" b="1"/>
          </a:p>
          <a:p>
            <a:pPr algn="ctr"/>
            <a:r>
              <a:rPr lang="en-US" sz="2000" b="1"/>
              <a:t>Can you make a guess about their weights?  Talk about your guess with your partner.  Then, test your guess!</a:t>
            </a:r>
          </a:p>
        </p:txBody>
      </p:sp>
      <p:pic>
        <p:nvPicPr>
          <p:cNvPr id="3" name="Picture 2"/>
          <p:cNvPicPr>
            <a:picLocks noChangeAspect="1"/>
          </p:cNvPicPr>
          <p:nvPr/>
        </p:nvPicPr>
        <p:blipFill>
          <a:blip r:embed="rId3"/>
          <a:stretch>
            <a:fillRect/>
          </a:stretch>
        </p:blipFill>
        <p:spPr>
          <a:xfrm>
            <a:off x="3883232" y="804862"/>
            <a:ext cx="4591050" cy="5248275"/>
          </a:xfrm>
          <a:prstGeom prst="rect">
            <a:avLst/>
          </a:prstGeom>
        </p:spPr>
      </p:pic>
      <p:pic>
        <p:nvPicPr>
          <p:cNvPr id="5122" name="Picture 2" descr="http://www.kinderhelper.com/images/bow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752600"/>
            <a:ext cx="1216025" cy="924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gmnexpo.com/cliparts/2015/05/899005-580x5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645265"/>
            <a:ext cx="1466850" cy="11391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487.gvs.arnes.si/moodle/file.php/1/slike/muc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114800"/>
            <a:ext cx="1371043" cy="15026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glitters20.com/quotes/wp-content/uploads/2012/12/Animal-Clip-A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114800"/>
            <a:ext cx="1619250" cy="1499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5596638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873831" y="1717264"/>
            <a:ext cx="7237056" cy="1890125"/>
          </a:xfrm>
          <a:prstGeom prst="rect">
            <a:avLst/>
          </a:prstGeom>
        </p:spPr>
      </p:pic>
    </p:spTree>
    <p:extLst>
      <p:ext uri="{BB962C8B-B14F-4D97-AF65-F5344CB8AC3E}">
        <p14:creationId xmlns:p14="http://schemas.microsoft.com/office/powerpoint/2010/main" val="3661531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Matching Fingertips One-to-One</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Work with a partner.  Partner A rolls a die and shows as many fingers as dots on the rolled die.  Partner B shows the same number of fingers.  Both partners touch fingertips, carefully matching one-to-one.</a:t>
            </a:r>
          </a:p>
        </p:txBody>
      </p:sp>
      <p:pic>
        <p:nvPicPr>
          <p:cNvPr id="20484" name="Picture 4" descr="http://www.mijmertheater.nl/resonance/wp-content/uploads/2013/08/hak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746689"/>
            <a:ext cx="3496969" cy="259675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clipartlord.com/wp-content/uploads/2012/11/red-di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1" y="5243847"/>
            <a:ext cx="2174665" cy="1639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lord.com/wp-content/uploads/2012/11/red-d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80648" y="5243847"/>
            <a:ext cx="2355121" cy="163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9949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473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31</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create</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and compare rectangles of different lengths to make a city.</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68207915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rot="21059248">
            <a:off x="210900" y="626747"/>
            <a:ext cx="2590801" cy="954107"/>
          </a:xfrm>
          <a:prstGeom prst="rect">
            <a:avLst/>
          </a:prstGeom>
          <a:noFill/>
        </p:spPr>
        <p:txBody>
          <a:bodyPr wrap="square" rtlCol="0">
            <a:spAutoFit/>
          </a:bodyPr>
          <a:lstStyle/>
          <a:p>
            <a:pPr algn="ctr"/>
            <a:r>
              <a:rPr lang="en-US" sz="2800" b="1" err="1"/>
              <a:t>Rekenrek</a:t>
            </a:r>
            <a:r>
              <a:rPr lang="en-US" sz="2800" b="1"/>
              <a:t> to 5</a:t>
            </a:r>
          </a:p>
          <a:p>
            <a:pPr algn="ctr"/>
            <a:r>
              <a:rPr lang="en-US" sz="2800" b="1"/>
              <a:t>Sprint</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31</a:t>
            </a:r>
          </a:p>
          <a:p>
            <a:pPr algn="ctr"/>
            <a:r>
              <a:rPr lang="en-US" sz="1400"/>
              <a:t>Fluency</a:t>
            </a:r>
          </a:p>
        </p:txBody>
      </p:sp>
      <p:pic>
        <p:nvPicPr>
          <p:cNvPr id="1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22" y="4343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717876" y="800711"/>
            <a:ext cx="5275135" cy="5619915"/>
          </a:xfrm>
          <a:prstGeom prst="rect">
            <a:avLst/>
          </a:prstGeom>
        </p:spPr>
      </p:pic>
    </p:spTree>
    <p:extLst>
      <p:ext uri="{BB962C8B-B14F-4D97-AF65-F5344CB8AC3E}">
        <p14:creationId xmlns:p14="http://schemas.microsoft.com/office/powerpoint/2010/main" val="245770312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3614080"/>
            <a:ext cx="2438400" cy="2807234"/>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31</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790132" y="936424"/>
            <a:ext cx="7477148" cy="2677656"/>
          </a:xfrm>
          <a:prstGeom prst="rect">
            <a:avLst/>
          </a:prstGeom>
          <a:noFill/>
        </p:spPr>
        <p:txBody>
          <a:bodyPr wrap="square" rtlCol="0">
            <a:spAutoFit/>
          </a:bodyPr>
          <a:lstStyle/>
          <a:p>
            <a:pPr algn="ctr"/>
            <a:r>
              <a:rPr lang="en-US" sz="2400" b="1"/>
              <a:t>Using your elastic or your yarn, make a string of beads that is as long as your hand.  Turn to your partner to talk about how you decided how long to make your string.  Compare your strings.  </a:t>
            </a:r>
          </a:p>
          <a:p>
            <a:pPr algn="ctr"/>
            <a:endParaRPr lang="en-US" sz="2400" b="1"/>
          </a:p>
          <a:p>
            <a:pPr algn="ctr"/>
            <a:r>
              <a:rPr lang="en-US" sz="2400" b="1"/>
              <a:t>Are they the same length?  Tie the ends of your strings together to make a bracelet!</a:t>
            </a:r>
            <a:endParaRPr lang="en-US" sz="2400" b="1">
              <a:solidFill>
                <a:srgbClr val="FF0000"/>
              </a:solidFill>
            </a:endParaRPr>
          </a:p>
        </p:txBody>
      </p:sp>
    </p:spTree>
    <p:extLst>
      <p:ext uri="{BB962C8B-B14F-4D97-AF65-F5344CB8AC3E}">
        <p14:creationId xmlns:p14="http://schemas.microsoft.com/office/powerpoint/2010/main" val="284145287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31</a:t>
            </a:r>
          </a:p>
        </p:txBody>
      </p:sp>
      <p:sp>
        <p:nvSpPr>
          <p:cNvPr id="42" name="TextBox 41"/>
          <p:cNvSpPr txBox="1"/>
          <p:nvPr/>
        </p:nvSpPr>
        <p:spPr>
          <a:xfrm>
            <a:off x="1010604" y="629205"/>
            <a:ext cx="7122790" cy="2369880"/>
          </a:xfrm>
          <a:prstGeom prst="rect">
            <a:avLst/>
          </a:prstGeom>
          <a:noFill/>
        </p:spPr>
        <p:txBody>
          <a:bodyPr wrap="square" rtlCol="0">
            <a:spAutoFit/>
          </a:bodyPr>
          <a:lstStyle/>
          <a:p>
            <a:pPr algn="ctr"/>
            <a:r>
              <a:rPr lang="en-US" sz="2000" b="1"/>
              <a:t>Today, we are going to make a math city!  We will use construction paper for each of you to design a special building for our city.  First, plan how tall you want your building to be.  Think about comparing the height of your building to something else in the room.  What are some of your ideas?</a:t>
            </a:r>
          </a:p>
          <a:p>
            <a:pPr algn="ctr"/>
            <a:endParaRPr lang="en-US" sz="2400" b="1"/>
          </a:p>
          <a:p>
            <a:pPr algn="ctr"/>
            <a:endParaRPr lang="en-US" sz="2400" b="1"/>
          </a:p>
        </p:txBody>
      </p:sp>
      <p:pic>
        <p:nvPicPr>
          <p:cNvPr id="11266" name="Picture 2" descr="http://abkldesigns.com/h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2" y="2543505"/>
            <a:ext cx="7957815" cy="3938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1370190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31</a:t>
            </a:r>
          </a:p>
        </p:txBody>
      </p:sp>
      <p:sp>
        <p:nvSpPr>
          <p:cNvPr id="42" name="TextBox 41"/>
          <p:cNvSpPr txBox="1"/>
          <p:nvPr/>
        </p:nvSpPr>
        <p:spPr>
          <a:xfrm>
            <a:off x="1010604" y="920290"/>
            <a:ext cx="7122790" cy="1015663"/>
          </a:xfrm>
          <a:prstGeom prst="rect">
            <a:avLst/>
          </a:prstGeom>
          <a:noFill/>
        </p:spPr>
        <p:txBody>
          <a:bodyPr wrap="square" rtlCol="0">
            <a:spAutoFit/>
          </a:bodyPr>
          <a:lstStyle/>
          <a:p>
            <a:pPr algn="ctr"/>
            <a:r>
              <a:rPr lang="en-US" sz="2000" b="1"/>
              <a:t>Now, you need to think about the shape and color of your building.  Turn to your partner and talk about your plan.  What type of building do you want it to be?</a:t>
            </a:r>
          </a:p>
        </p:txBody>
      </p:sp>
      <p:pic>
        <p:nvPicPr>
          <p:cNvPr id="11266" name="Picture 2" descr="http://abkldesigns.com/h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2" y="2543505"/>
            <a:ext cx="7957815" cy="3938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822016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31</a:t>
            </a:r>
          </a:p>
        </p:txBody>
      </p:sp>
      <p:sp>
        <p:nvSpPr>
          <p:cNvPr id="42" name="TextBox 41"/>
          <p:cNvSpPr txBox="1"/>
          <p:nvPr/>
        </p:nvSpPr>
        <p:spPr>
          <a:xfrm>
            <a:off x="1010604" y="920290"/>
            <a:ext cx="7122790" cy="1323439"/>
          </a:xfrm>
          <a:prstGeom prst="rect">
            <a:avLst/>
          </a:prstGeom>
          <a:noFill/>
        </p:spPr>
        <p:txBody>
          <a:bodyPr wrap="square" rtlCol="0">
            <a:spAutoFit/>
          </a:bodyPr>
          <a:lstStyle/>
          <a:p>
            <a:pPr algn="ctr"/>
            <a:r>
              <a:rPr lang="en-US" sz="2000" b="1"/>
              <a:t>You may begin your work.  I will be visiting all of you during your work to see how you thought about the height of your building.  What are you comparing it to?  I will help you write your       answer on the back.</a:t>
            </a:r>
          </a:p>
        </p:txBody>
      </p:sp>
      <p:pic>
        <p:nvPicPr>
          <p:cNvPr id="11266" name="Picture 2" descr="http://abkldesigns.com/h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2" y="2543505"/>
            <a:ext cx="7957815" cy="3938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8246249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31</a:t>
            </a:r>
          </a:p>
        </p:txBody>
      </p:sp>
      <p:sp>
        <p:nvSpPr>
          <p:cNvPr id="42" name="TextBox 41"/>
          <p:cNvSpPr txBox="1"/>
          <p:nvPr/>
        </p:nvSpPr>
        <p:spPr>
          <a:xfrm>
            <a:off x="1010604" y="761404"/>
            <a:ext cx="7122790" cy="1538883"/>
          </a:xfrm>
          <a:prstGeom prst="rect">
            <a:avLst/>
          </a:prstGeom>
          <a:noFill/>
        </p:spPr>
        <p:txBody>
          <a:bodyPr wrap="square" rtlCol="0">
            <a:spAutoFit/>
          </a:bodyPr>
          <a:lstStyle/>
          <a:p>
            <a:pPr algn="ctr"/>
            <a:r>
              <a:rPr lang="en-US" sz="2000" b="1"/>
              <a:t>Now we will create our city!  I need two of you to bring your buildings to the front.  Whose is shorter?</a:t>
            </a:r>
          </a:p>
          <a:p>
            <a:pPr algn="ctr"/>
            <a:endParaRPr lang="en-US" sz="1200" b="1"/>
          </a:p>
          <a:p>
            <a:pPr algn="ctr"/>
            <a:r>
              <a:rPr lang="en-US" sz="2000" b="1"/>
              <a:t>Find a place on the bulletin board for your buildings.</a:t>
            </a:r>
          </a:p>
          <a:p>
            <a:pPr algn="ctr"/>
            <a:r>
              <a:rPr lang="en-US" sz="2000" b="1"/>
              <a:t>(Continue calling two at a time…taller than/shorter than.)</a:t>
            </a:r>
          </a:p>
        </p:txBody>
      </p:sp>
      <p:pic>
        <p:nvPicPr>
          <p:cNvPr id="11266" name="Picture 2" descr="http://abkldesigns.com/h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2" y="2543505"/>
            <a:ext cx="7957815" cy="3938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2736387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74845" y="228601"/>
            <a:ext cx="8564355" cy="457200"/>
          </a:xfrm>
          <a:prstGeom prst="rect">
            <a:avLst/>
          </a:prstGeom>
        </p:spPr>
      </p:pic>
      <p:pic>
        <p:nvPicPr>
          <p:cNvPr id="7" name="Picture 6"/>
          <p:cNvPicPr>
            <a:picLocks noChangeAspect="1"/>
          </p:cNvPicPr>
          <p:nvPr/>
        </p:nvPicPr>
        <p:blipFill>
          <a:blip r:embed="rId4"/>
          <a:stretch>
            <a:fillRect/>
          </a:stretch>
        </p:blipFill>
        <p:spPr>
          <a:xfrm>
            <a:off x="1775722" y="745895"/>
            <a:ext cx="5562600" cy="5906236"/>
          </a:xfrm>
          <a:prstGeom prst="rect">
            <a:avLst/>
          </a:prstGeom>
        </p:spPr>
      </p:pic>
    </p:spTree>
    <p:extLst>
      <p:ext uri="{BB962C8B-B14F-4D97-AF65-F5344CB8AC3E}">
        <p14:creationId xmlns:p14="http://schemas.microsoft.com/office/powerpoint/2010/main" val="95071364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023324" y="1730374"/>
            <a:ext cx="7087564" cy="1942072"/>
          </a:xfrm>
          <a:prstGeom prst="rect">
            <a:avLst/>
          </a:prstGeom>
        </p:spPr>
      </p:pic>
    </p:spTree>
    <p:extLst>
      <p:ext uri="{BB962C8B-B14F-4D97-AF65-F5344CB8AC3E}">
        <p14:creationId xmlns:p14="http://schemas.microsoft.com/office/powerpoint/2010/main" val="151400732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473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32</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describe the things</a:t>
            </a:r>
            <a:r>
              <a:rPr kumimoji="0" lang="en-US" sz="3600" b="0" i="0" u="none" strike="noStrike" kern="0" cap="none" spc="0" normalizeH="0" noProof="0">
                <a:ln>
                  <a:noFill/>
                </a:ln>
                <a:solidFill>
                  <a:sysClr val="windowText" lastClr="000000"/>
                </a:solidFill>
                <a:effectLst/>
                <a:uLnTx/>
                <a:uFillTx/>
                <a:latin typeface="Kristen ITC" panose="03050502040202030202" pitchFamily="66" charset="0"/>
              </a:rPr>
              <a:t> of an object that can be measured.</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674089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17</a:t>
            </a:r>
          </a:p>
        </p:txBody>
      </p:sp>
      <p:sp>
        <p:nvSpPr>
          <p:cNvPr id="16" name="TextBox 15"/>
          <p:cNvSpPr txBox="1"/>
          <p:nvPr/>
        </p:nvSpPr>
        <p:spPr>
          <a:xfrm>
            <a:off x="849938" y="1265142"/>
            <a:ext cx="7444121" cy="1231106"/>
          </a:xfrm>
          <a:prstGeom prst="rect">
            <a:avLst/>
          </a:prstGeom>
          <a:noFill/>
        </p:spPr>
        <p:txBody>
          <a:bodyPr wrap="square" rtlCol="0">
            <a:spAutoFit/>
          </a:bodyPr>
          <a:lstStyle/>
          <a:p>
            <a:pPr algn="ctr"/>
            <a:r>
              <a:rPr lang="en-US" sz="3200" b="1"/>
              <a:t>Let’s play musical chairs!</a:t>
            </a:r>
          </a:p>
          <a:p>
            <a:pPr algn="ctr"/>
            <a:endParaRPr lang="en-US" sz="1400" b="1"/>
          </a:p>
          <a:p>
            <a:pPr algn="ctr"/>
            <a:r>
              <a:rPr lang="en-US" sz="1400" b="1"/>
              <a:t>“not enough children to fill the chairs”</a:t>
            </a:r>
          </a:p>
          <a:p>
            <a:pPr algn="ctr"/>
            <a:r>
              <a:rPr lang="en-US" sz="1400" b="1"/>
              <a:t>“just enough children to fill the chairs”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315912" y="2574449"/>
            <a:ext cx="4446010" cy="3676971"/>
          </a:xfrm>
          <a:prstGeom prst="rect">
            <a:avLst/>
          </a:prstGeom>
        </p:spPr>
      </p:pic>
      <p:sp>
        <p:nvSpPr>
          <p:cNvPr id="7" name="Rectangle 6"/>
          <p:cNvSpPr/>
          <p:nvPr/>
        </p:nvSpPr>
        <p:spPr>
          <a:xfrm rot="1136023">
            <a:off x="3009556" y="5784941"/>
            <a:ext cx="458606" cy="164918"/>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0145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Breaking Apart Dot Cards of 6</a:t>
            </a:r>
            <a:endParaRPr lang="en-US" sz="8000" b="1"/>
          </a:p>
        </p:txBody>
      </p:sp>
      <p:sp>
        <p:nvSpPr>
          <p:cNvPr id="15" name="TextBox 14"/>
          <p:cNvSpPr txBox="1"/>
          <p:nvPr/>
        </p:nvSpPr>
        <p:spPr>
          <a:xfrm>
            <a:off x="1050436" y="1109609"/>
            <a:ext cx="7255363" cy="1200329"/>
          </a:xfrm>
          <a:prstGeom prst="rect">
            <a:avLst/>
          </a:prstGeom>
          <a:noFill/>
        </p:spPr>
        <p:txBody>
          <a:bodyPr wrap="square" rtlCol="0">
            <a:spAutoFit/>
          </a:bodyPr>
          <a:lstStyle/>
          <a:p>
            <a:pPr algn="ctr"/>
            <a:r>
              <a:rPr lang="en-US" b="1">
                <a:solidFill>
                  <a:srgbClr val="C00000"/>
                </a:solidFill>
              </a:rPr>
              <a:t>Touch and count the dots.  Partner A circles a group of dots, and then tells how many he circled.  Partner B tells how many are not circled and gives a ___ and ___ make ___ statement.  Partners erase, switch roles, and continue exploring combinations of 6.</a:t>
            </a:r>
          </a:p>
        </p:txBody>
      </p:sp>
      <p:pic>
        <p:nvPicPr>
          <p:cNvPr id="14" name="Picture 13"/>
          <p:cNvPicPr>
            <a:picLocks noChangeAspect="1"/>
          </p:cNvPicPr>
          <p:nvPr/>
        </p:nvPicPr>
        <p:blipFill>
          <a:blip r:embed="rId4"/>
          <a:stretch>
            <a:fillRect/>
          </a:stretch>
        </p:blipFill>
        <p:spPr>
          <a:xfrm>
            <a:off x="4114800" y="2871276"/>
            <a:ext cx="1110720" cy="2769295"/>
          </a:xfrm>
          <a:prstGeom prst="rect">
            <a:avLst/>
          </a:prstGeom>
        </p:spPr>
      </p:pic>
      <p:pic>
        <p:nvPicPr>
          <p:cNvPr id="144386"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043952">
            <a:off x="2122290" y="3062991"/>
            <a:ext cx="1606530" cy="523220"/>
          </a:xfrm>
          <a:prstGeom prst="rect">
            <a:avLst/>
          </a:prstGeom>
          <a:noFill/>
        </p:spPr>
        <p:txBody>
          <a:bodyPr wrap="none" rtlCol="0">
            <a:spAutoFit/>
          </a:bodyPr>
          <a:lstStyle/>
          <a:p>
            <a:r>
              <a:rPr lang="en-US" sz="2800" b="1">
                <a:solidFill>
                  <a:srgbClr val="0070C0"/>
                </a:solidFill>
              </a:rPr>
              <a:t>EXAMPLE</a:t>
            </a:r>
          </a:p>
        </p:txBody>
      </p:sp>
    </p:spTree>
    <p:extLst>
      <p:ext uri="{BB962C8B-B14F-4D97-AF65-F5344CB8AC3E}">
        <p14:creationId xmlns:p14="http://schemas.microsoft.com/office/powerpoint/2010/main" val="104533333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pic>
        <p:nvPicPr>
          <p:cNvPr id="3074" name="Picture 2" descr="http://sjrp1.weebly.com/uploads/1/3/0/3/13035952/13868161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73801" y="2623962"/>
            <a:ext cx="3596395" cy="1902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0616" y="5747441"/>
            <a:ext cx="5882764" cy="523220"/>
          </a:xfrm>
          <a:prstGeom prst="rect">
            <a:avLst/>
          </a:prstGeom>
          <a:noFill/>
        </p:spPr>
        <p:txBody>
          <a:bodyPr wrap="none" rtlCol="0">
            <a:spAutoFit/>
          </a:bodyPr>
          <a:lstStyle/>
          <a:p>
            <a:pPr algn="ctr"/>
            <a:r>
              <a:rPr lang="en-US" sz="2800" b="1"/>
              <a:t>The pencil is _______ than the crayon.</a:t>
            </a:r>
          </a:p>
        </p:txBody>
      </p:sp>
    </p:spTree>
    <p:extLst>
      <p:ext uri="{BB962C8B-B14F-4D97-AF65-F5344CB8AC3E}">
        <p14:creationId xmlns:p14="http://schemas.microsoft.com/office/powerpoint/2010/main" val="200078793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pic>
        <p:nvPicPr>
          <p:cNvPr id="3074" name="Picture 2" descr="http://sjrp1.weebly.com/uploads/1/3/0/3/13035952/13868161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714" y="2407227"/>
            <a:ext cx="5029200" cy="2661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0616" y="5747441"/>
            <a:ext cx="5882764" cy="523220"/>
          </a:xfrm>
          <a:prstGeom prst="rect">
            <a:avLst/>
          </a:prstGeom>
          <a:noFill/>
        </p:spPr>
        <p:txBody>
          <a:bodyPr wrap="none" rtlCol="0">
            <a:spAutoFit/>
          </a:bodyPr>
          <a:lstStyle/>
          <a:p>
            <a:pPr algn="ctr"/>
            <a:r>
              <a:rPr lang="en-US" sz="2800" b="1"/>
              <a:t>The pencil is _______ than the crayon.</a:t>
            </a:r>
          </a:p>
        </p:txBody>
      </p:sp>
    </p:spTree>
    <p:extLst>
      <p:ext uri="{BB962C8B-B14F-4D97-AF65-F5344CB8AC3E}">
        <p14:creationId xmlns:p14="http://schemas.microsoft.com/office/powerpoint/2010/main" val="411592426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sp>
        <p:nvSpPr>
          <p:cNvPr id="4" name="TextBox 3"/>
          <p:cNvSpPr txBox="1"/>
          <p:nvPr/>
        </p:nvSpPr>
        <p:spPr>
          <a:xfrm>
            <a:off x="1002915" y="5747441"/>
            <a:ext cx="7138173" cy="523220"/>
          </a:xfrm>
          <a:prstGeom prst="rect">
            <a:avLst/>
          </a:prstGeom>
          <a:noFill/>
        </p:spPr>
        <p:txBody>
          <a:bodyPr wrap="none" rtlCol="0">
            <a:spAutoFit/>
          </a:bodyPr>
          <a:lstStyle/>
          <a:p>
            <a:pPr algn="ctr"/>
            <a:r>
              <a:rPr lang="en-US" sz="2800" b="1"/>
              <a:t>The tape dispenser is _______ than the lemon.</a:t>
            </a:r>
          </a:p>
        </p:txBody>
      </p:sp>
      <p:pic>
        <p:nvPicPr>
          <p:cNvPr id="4098" name="Picture 2" descr="https://s-media-cache-ak0.pinimg.com/736x/5d/4f/52/5d4f52aaf8f87e2fef79e29da7f3ea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096" y="1944278"/>
            <a:ext cx="5093804" cy="300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5682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sp>
        <p:nvSpPr>
          <p:cNvPr id="4" name="TextBox 3"/>
          <p:cNvSpPr txBox="1"/>
          <p:nvPr/>
        </p:nvSpPr>
        <p:spPr>
          <a:xfrm>
            <a:off x="1018690" y="5747441"/>
            <a:ext cx="7106625" cy="523220"/>
          </a:xfrm>
          <a:prstGeom prst="rect">
            <a:avLst/>
          </a:prstGeom>
          <a:noFill/>
        </p:spPr>
        <p:txBody>
          <a:bodyPr wrap="none" rtlCol="0">
            <a:spAutoFit/>
          </a:bodyPr>
          <a:lstStyle/>
          <a:p>
            <a:pPr algn="ctr"/>
            <a:r>
              <a:rPr lang="en-US" sz="2800" b="1"/>
              <a:t>The lemon is _______ than the tape dispenser.</a:t>
            </a:r>
          </a:p>
        </p:txBody>
      </p:sp>
      <p:pic>
        <p:nvPicPr>
          <p:cNvPr id="4098" name="Picture 2" descr="https://s-media-cache-ak0.pinimg.com/736x/5d/4f/52/5d4f52aaf8f87e2fef79e29da7f3ea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096" y="1944278"/>
            <a:ext cx="5093804" cy="300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0069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sp>
        <p:nvSpPr>
          <p:cNvPr id="4" name="TextBox 3"/>
          <p:cNvSpPr txBox="1"/>
          <p:nvPr/>
        </p:nvSpPr>
        <p:spPr>
          <a:xfrm>
            <a:off x="1060754" y="5747441"/>
            <a:ext cx="7022500" cy="523220"/>
          </a:xfrm>
          <a:prstGeom prst="rect">
            <a:avLst/>
          </a:prstGeom>
          <a:noFill/>
        </p:spPr>
        <p:txBody>
          <a:bodyPr wrap="none" rtlCol="0">
            <a:spAutoFit/>
          </a:bodyPr>
          <a:lstStyle/>
          <a:p>
            <a:pPr algn="ctr"/>
            <a:r>
              <a:rPr lang="en-US" sz="2800" b="1"/>
              <a:t>The first tree is _______ than the second tree.</a:t>
            </a:r>
          </a:p>
        </p:txBody>
      </p:sp>
      <p:pic>
        <p:nvPicPr>
          <p:cNvPr id="7170" name="Picture 2" descr="http://ww2.valdosta.edu/~jmring/paint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6" y="1902574"/>
            <a:ext cx="6257925" cy="353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1184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32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Mystery Attribute</a:t>
            </a:r>
            <a:endParaRPr lang="en-US" sz="8000" b="1"/>
          </a:p>
        </p:txBody>
      </p:sp>
      <p:sp>
        <p:nvSpPr>
          <p:cNvPr id="15" name="TextBox 14"/>
          <p:cNvSpPr txBox="1"/>
          <p:nvPr/>
        </p:nvSpPr>
        <p:spPr>
          <a:xfrm>
            <a:off x="2049218" y="1094220"/>
            <a:ext cx="5045563" cy="646331"/>
          </a:xfrm>
          <a:prstGeom prst="rect">
            <a:avLst/>
          </a:prstGeom>
          <a:noFill/>
        </p:spPr>
        <p:txBody>
          <a:bodyPr wrap="square" rtlCol="0">
            <a:spAutoFit/>
          </a:bodyPr>
          <a:lstStyle/>
          <a:p>
            <a:pPr algn="ctr"/>
            <a:r>
              <a:rPr lang="en-US" b="1">
                <a:solidFill>
                  <a:srgbClr val="C00000"/>
                </a:solidFill>
              </a:rPr>
              <a:t>Listen carefully, and raise your hand when you know what word is missing.</a:t>
            </a:r>
          </a:p>
        </p:txBody>
      </p:sp>
      <p:sp>
        <p:nvSpPr>
          <p:cNvPr id="4" name="TextBox 3"/>
          <p:cNvSpPr txBox="1"/>
          <p:nvPr/>
        </p:nvSpPr>
        <p:spPr>
          <a:xfrm>
            <a:off x="950920" y="5747441"/>
            <a:ext cx="7242175" cy="523220"/>
          </a:xfrm>
          <a:prstGeom prst="rect">
            <a:avLst/>
          </a:prstGeom>
          <a:noFill/>
        </p:spPr>
        <p:txBody>
          <a:bodyPr wrap="none" rtlCol="0">
            <a:spAutoFit/>
          </a:bodyPr>
          <a:lstStyle/>
          <a:p>
            <a:pPr algn="ctr"/>
            <a:r>
              <a:rPr lang="en-US" sz="2800" b="1"/>
              <a:t>The second glass is _______ than the first glass.</a:t>
            </a:r>
          </a:p>
        </p:txBody>
      </p:sp>
      <p:pic>
        <p:nvPicPr>
          <p:cNvPr id="9218" name="Picture 2" descr="http://www.360newsfeed.com/wp-content/uploads/2014/04/Image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599" y="3120084"/>
            <a:ext cx="4223421" cy="310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1611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32</a:t>
            </a:r>
          </a:p>
        </p:txBody>
      </p:sp>
      <p:sp>
        <p:nvSpPr>
          <p:cNvPr id="42" name="TextBox 41"/>
          <p:cNvSpPr txBox="1"/>
          <p:nvPr/>
        </p:nvSpPr>
        <p:spPr>
          <a:xfrm>
            <a:off x="848202" y="591687"/>
            <a:ext cx="7447596" cy="830997"/>
          </a:xfrm>
          <a:prstGeom prst="rect">
            <a:avLst/>
          </a:prstGeom>
          <a:noFill/>
        </p:spPr>
        <p:txBody>
          <a:bodyPr wrap="square" rtlCol="0">
            <a:spAutoFit/>
          </a:bodyPr>
          <a:lstStyle/>
          <a:p>
            <a:pPr algn="ctr"/>
            <a:r>
              <a:rPr lang="en-US" sz="2400" b="1">
                <a:solidFill>
                  <a:srgbClr val="0000FF"/>
                </a:solidFill>
              </a:rPr>
              <a:t>You have learned so much about how to compare things!  We are going to play a comparing game today.</a:t>
            </a:r>
          </a:p>
        </p:txBody>
      </p:sp>
      <p:sp>
        <p:nvSpPr>
          <p:cNvPr id="3" name="Rectangle 2"/>
          <p:cNvSpPr/>
          <p:nvPr/>
        </p:nvSpPr>
        <p:spPr>
          <a:xfrm>
            <a:off x="460375" y="1828841"/>
            <a:ext cx="3654425" cy="4185761"/>
          </a:xfrm>
          <a:prstGeom prst="rect">
            <a:avLst/>
          </a:prstGeom>
        </p:spPr>
        <p:txBody>
          <a:bodyPr wrap="square">
            <a:spAutoFit/>
          </a:bodyPr>
          <a:lstStyle/>
          <a:p>
            <a:pPr marL="285750" indent="-285750">
              <a:buFont typeface="Arial" panose="020B0604020202020204" pitchFamily="34" charset="0"/>
              <a:buChar char="•"/>
            </a:pPr>
            <a:r>
              <a:rPr lang="en-US" sz="1400" b="1"/>
              <a:t>Student A chooses an object from the table.  If you wanted to tell someone about the object, what would you say?</a:t>
            </a:r>
          </a:p>
          <a:p>
            <a:pPr marL="285750" indent="-285750">
              <a:buFont typeface="Arial" panose="020B0604020202020204" pitchFamily="34" charset="0"/>
              <a:buChar char="•"/>
            </a:pPr>
            <a:r>
              <a:rPr lang="en-US" sz="1400" b="1"/>
              <a:t>We can talk about an object in a lot of different ways.  We can talk about its height, its weight, or its capacity.  These are all ways to describe and compare objects.</a:t>
            </a:r>
          </a:p>
          <a:p>
            <a:pPr marL="285750" indent="-285750">
              <a:buFont typeface="Arial" panose="020B0604020202020204" pitchFamily="34" charset="0"/>
              <a:buChar char="•"/>
            </a:pPr>
            <a:r>
              <a:rPr lang="en-US" sz="1400" b="1"/>
              <a:t>Student B chooses two objects from the table.  What are some things that are different about your objects?  Let’s compare which is heavier first.  Use the balance scale to see.  Let’s record that on our Recording Sheet.</a:t>
            </a:r>
          </a:p>
          <a:p>
            <a:pPr marL="285750" indent="-285750">
              <a:buFont typeface="Arial" panose="020B0604020202020204" pitchFamily="34" charset="0"/>
              <a:buChar char="•"/>
            </a:pPr>
            <a:r>
              <a:rPr lang="en-US" sz="1400" b="1"/>
              <a:t>Now, let’s compare and see which is taller.  Let’s draw it on our Recording Sheet!</a:t>
            </a:r>
          </a:p>
          <a:p>
            <a:pPr marL="285750" indent="-285750">
              <a:buFont typeface="Arial" panose="020B0604020202020204" pitchFamily="34" charset="0"/>
              <a:buChar char="•"/>
            </a:pPr>
            <a:r>
              <a:rPr lang="en-US" sz="1400" b="1"/>
              <a:t>Now, let’s see which can hold more.  Does it make sense to compare the capacity of these objects?</a:t>
            </a:r>
          </a:p>
        </p:txBody>
      </p:sp>
      <p:pic>
        <p:nvPicPr>
          <p:cNvPr id="5" name="Picture 4"/>
          <p:cNvPicPr>
            <a:picLocks noChangeAspect="1"/>
          </p:cNvPicPr>
          <p:nvPr/>
        </p:nvPicPr>
        <p:blipFill>
          <a:blip r:embed="rId3"/>
          <a:stretch>
            <a:fillRect/>
          </a:stretch>
        </p:blipFill>
        <p:spPr>
          <a:xfrm>
            <a:off x="4422775" y="1570460"/>
            <a:ext cx="3883025" cy="4690218"/>
          </a:xfrm>
          <a:prstGeom prst="rect">
            <a:avLst/>
          </a:prstGeom>
        </p:spPr>
      </p:pic>
      <p:pic>
        <p:nvPicPr>
          <p:cNvPr id="13314" name="Picture 2" descr="http://clipartion.com/wp-content/uploads/2015/10/blue-colored-pencil-set-of-pencils-clipart-free-clip-art-imag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5836">
            <a:off x="7129196" y="4008294"/>
            <a:ext cx="2333206" cy="19910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617823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121166" y="236914"/>
            <a:ext cx="1688283" cy="307777"/>
          </a:xfrm>
          <a:prstGeom prst="rect">
            <a:avLst/>
          </a:prstGeom>
          <a:noFill/>
        </p:spPr>
        <p:txBody>
          <a:bodyPr wrap="none" rtlCol="0">
            <a:spAutoFit/>
          </a:bodyPr>
          <a:lstStyle/>
          <a:p>
            <a:r>
              <a:rPr lang="en-US" sz="1400"/>
              <a:t>Module 3, Lesson 32</a:t>
            </a:r>
          </a:p>
        </p:txBody>
      </p:sp>
      <p:sp>
        <p:nvSpPr>
          <p:cNvPr id="42" name="TextBox 41"/>
          <p:cNvSpPr txBox="1"/>
          <p:nvPr/>
        </p:nvSpPr>
        <p:spPr>
          <a:xfrm rot="21276864">
            <a:off x="174965" y="407130"/>
            <a:ext cx="2209800" cy="584775"/>
          </a:xfrm>
          <a:prstGeom prst="rect">
            <a:avLst/>
          </a:prstGeom>
          <a:noFill/>
        </p:spPr>
        <p:txBody>
          <a:bodyPr wrap="square" rtlCol="0">
            <a:spAutoFit/>
          </a:bodyPr>
          <a:lstStyle/>
          <a:p>
            <a:pPr algn="ctr"/>
            <a:r>
              <a:rPr lang="en-US" sz="3200" b="1">
                <a:solidFill>
                  <a:srgbClr val="0000FF"/>
                </a:solidFill>
              </a:rPr>
              <a:t>Your Turn!</a:t>
            </a:r>
          </a:p>
        </p:txBody>
      </p:sp>
      <p:sp>
        <p:nvSpPr>
          <p:cNvPr id="3" name="Rectangle 2"/>
          <p:cNvSpPr/>
          <p:nvPr/>
        </p:nvSpPr>
        <p:spPr>
          <a:xfrm>
            <a:off x="483566" y="1371839"/>
            <a:ext cx="3578363" cy="4247317"/>
          </a:xfrm>
          <a:prstGeom prst="rect">
            <a:avLst/>
          </a:prstGeom>
        </p:spPr>
        <p:txBody>
          <a:bodyPr wrap="square">
            <a:spAutoFit/>
          </a:bodyPr>
          <a:lstStyle/>
          <a:p>
            <a:pPr algn="ctr"/>
            <a:r>
              <a:rPr lang="en-US" b="1"/>
              <a:t>Work with a partner, choose a pair of objects, and decide in what ways you can compare them.  You will use the recording sheet to draw pictures showing how you compare your objects.</a:t>
            </a:r>
          </a:p>
          <a:p>
            <a:pPr algn="ctr"/>
            <a:endParaRPr lang="en-US" b="1"/>
          </a:p>
          <a:p>
            <a:pPr algn="ctr"/>
            <a:r>
              <a:rPr lang="en-US" b="1"/>
              <a:t>Think about your math words.  Is one object longer than the other?  Does it hold more than the other?  Is it heavier than the other?  Test your guesses, and show your work!</a:t>
            </a:r>
          </a:p>
          <a:p>
            <a:pPr algn="ctr"/>
            <a:endParaRPr lang="en-US" b="1"/>
          </a:p>
          <a:p>
            <a:pPr algn="ctr"/>
            <a:r>
              <a:rPr lang="en-US" b="1"/>
              <a:t>When you have recorded your work, choose two other objects.</a:t>
            </a:r>
          </a:p>
        </p:txBody>
      </p:sp>
      <p:pic>
        <p:nvPicPr>
          <p:cNvPr id="5" name="Picture 4"/>
          <p:cNvPicPr>
            <a:picLocks noChangeAspect="1"/>
          </p:cNvPicPr>
          <p:nvPr/>
        </p:nvPicPr>
        <p:blipFill>
          <a:blip r:embed="rId3"/>
          <a:stretch>
            <a:fillRect/>
          </a:stretch>
        </p:blipFill>
        <p:spPr>
          <a:xfrm>
            <a:off x="4459218" y="1146982"/>
            <a:ext cx="3883025" cy="4690218"/>
          </a:xfrm>
          <a:prstGeom prst="rect">
            <a:avLst/>
          </a:prstGeom>
        </p:spPr>
      </p:pic>
      <p:pic>
        <p:nvPicPr>
          <p:cNvPr id="12290" name="Picture 2" descr="http://worldartsme.com/images/cute-pencil-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532" y="3954040"/>
            <a:ext cx="1524000" cy="25086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4194984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6564" y="1413902"/>
            <a:ext cx="3334323"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315662" y="1411801"/>
            <a:ext cx="4515987" cy="2551405"/>
          </a:xfrm>
          <a:prstGeom prst="rect">
            <a:avLst/>
          </a:prstGeom>
        </p:spPr>
      </p:pic>
    </p:spTree>
    <p:extLst>
      <p:ext uri="{BB962C8B-B14F-4D97-AF65-F5344CB8AC3E}">
        <p14:creationId xmlns:p14="http://schemas.microsoft.com/office/powerpoint/2010/main" val="1147926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17</a:t>
            </a:r>
          </a:p>
        </p:txBody>
      </p:sp>
      <p:sp>
        <p:nvSpPr>
          <p:cNvPr id="39" name="TextBox 38"/>
          <p:cNvSpPr txBox="1"/>
          <p:nvPr/>
        </p:nvSpPr>
        <p:spPr>
          <a:xfrm>
            <a:off x="526718" y="635626"/>
            <a:ext cx="8113148" cy="2246769"/>
          </a:xfrm>
          <a:prstGeom prst="rect">
            <a:avLst/>
          </a:prstGeom>
          <a:noFill/>
        </p:spPr>
        <p:txBody>
          <a:bodyPr wrap="square" rtlCol="0">
            <a:spAutoFit/>
          </a:bodyPr>
          <a:lstStyle/>
          <a:p>
            <a:pPr algn="ctr"/>
            <a:r>
              <a:rPr lang="en-US" sz="2800" b="1">
                <a:solidFill>
                  <a:srgbClr val="C00000"/>
                </a:solidFill>
              </a:rPr>
              <a:t>We are going to have a math popcorn party today!  </a:t>
            </a:r>
          </a:p>
          <a:p>
            <a:pPr algn="ctr"/>
            <a:endParaRPr lang="en-US" sz="1600" b="1"/>
          </a:p>
          <a:p>
            <a:pPr marL="285750" indent="-285750">
              <a:buFont typeface="Arial" panose="020B0604020202020204" pitchFamily="34" charset="0"/>
              <a:buChar char="•"/>
            </a:pPr>
            <a:r>
              <a:rPr lang="en-US" sz="1600" b="1"/>
              <a:t>Let’s set our tables.  You will need a plate, a spoon, a cup, and a napkin.  </a:t>
            </a:r>
          </a:p>
          <a:p>
            <a:pPr marL="285750" indent="-285750">
              <a:buFont typeface="Arial" panose="020B0604020202020204" pitchFamily="34" charset="0"/>
              <a:buChar char="•"/>
            </a:pPr>
            <a:r>
              <a:rPr lang="en-US" sz="1600" b="1"/>
              <a:t>I will give you some plates.  Are there </a:t>
            </a:r>
            <a:r>
              <a:rPr lang="en-US" sz="1600" b="1" u="sng"/>
              <a:t>enough</a:t>
            </a:r>
            <a:r>
              <a:rPr lang="en-US" sz="1600" b="1"/>
              <a:t>?</a:t>
            </a:r>
          </a:p>
          <a:p>
            <a:pPr marL="285750" indent="-285750">
              <a:buFont typeface="Arial" panose="020B0604020202020204" pitchFamily="34" charset="0"/>
              <a:buChar char="•"/>
            </a:pPr>
            <a:r>
              <a:rPr lang="en-US" sz="1600" b="1"/>
              <a:t>I will give you some spoons.  Are there </a:t>
            </a:r>
            <a:r>
              <a:rPr lang="en-US" sz="1600" b="1" u="sng"/>
              <a:t>enough</a:t>
            </a:r>
            <a:r>
              <a:rPr lang="en-US" sz="1600" b="1"/>
              <a:t>?  How many more do you need?</a:t>
            </a:r>
          </a:p>
          <a:p>
            <a:pPr marL="285750" indent="-285750">
              <a:buFont typeface="Arial" panose="020B0604020202020204" pitchFamily="34" charset="0"/>
              <a:buChar char="•"/>
            </a:pPr>
            <a:r>
              <a:rPr lang="en-US" sz="1600" b="1"/>
              <a:t>I will give you some cups.  Are there </a:t>
            </a:r>
            <a:r>
              <a:rPr lang="en-US" sz="1600" b="1" u="sng"/>
              <a:t>enough</a:t>
            </a:r>
            <a:r>
              <a:rPr lang="en-US" sz="1600" b="1"/>
              <a:t>?  How many extra do you have?</a:t>
            </a:r>
          </a:p>
          <a:p>
            <a:pPr marL="285750" indent="-285750">
              <a:buFont typeface="Arial" panose="020B0604020202020204" pitchFamily="34" charset="0"/>
              <a:buChar char="•"/>
            </a:pPr>
            <a:r>
              <a:rPr lang="en-US" sz="1600" b="1"/>
              <a:t>I will give you some napkins.  Make sure each of you has one napkin.</a:t>
            </a:r>
          </a:p>
          <a:p>
            <a:pPr marL="285750" indent="-285750">
              <a:buFont typeface="Arial" panose="020B0604020202020204" pitchFamily="34" charset="0"/>
              <a:buChar char="•"/>
            </a:pPr>
            <a:r>
              <a:rPr lang="en-US" sz="1600" b="1"/>
              <a:t>Now, I will give you some popcorn to munch on while you do your Problem Set!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blogs.bethel.k12.or.us/jgerlach/files/2014/09/popcor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296" y="3159380"/>
            <a:ext cx="2541408" cy="32118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8232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3368" y="251299"/>
            <a:ext cx="8577263" cy="411803"/>
          </a:xfrm>
          <a:prstGeom prst="rect">
            <a:avLst/>
          </a:prstGeom>
        </p:spPr>
      </p:pic>
      <p:pic>
        <p:nvPicPr>
          <p:cNvPr id="7" name="Picture 6"/>
          <p:cNvPicPr>
            <a:picLocks noChangeAspect="1"/>
          </p:cNvPicPr>
          <p:nvPr/>
        </p:nvPicPr>
        <p:blipFill>
          <a:blip r:embed="rId4"/>
          <a:stretch>
            <a:fillRect/>
          </a:stretch>
        </p:blipFill>
        <p:spPr>
          <a:xfrm>
            <a:off x="669141" y="804415"/>
            <a:ext cx="6838950" cy="5772150"/>
          </a:xfrm>
          <a:prstGeom prst="rect">
            <a:avLst/>
          </a:prstGeom>
        </p:spPr>
      </p:pic>
    </p:spTree>
    <p:extLst>
      <p:ext uri="{BB962C8B-B14F-4D97-AF65-F5344CB8AC3E}">
        <p14:creationId xmlns:p14="http://schemas.microsoft.com/office/powerpoint/2010/main" val="4101426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3368" y="251299"/>
            <a:ext cx="8577263" cy="411803"/>
          </a:xfrm>
          <a:prstGeom prst="rect">
            <a:avLst/>
          </a:prstGeom>
        </p:spPr>
      </p:pic>
      <p:pic>
        <p:nvPicPr>
          <p:cNvPr id="2" name="Picture 1"/>
          <p:cNvPicPr>
            <a:picLocks noChangeAspect="1"/>
          </p:cNvPicPr>
          <p:nvPr/>
        </p:nvPicPr>
        <p:blipFill>
          <a:blip r:embed="rId4"/>
          <a:stretch>
            <a:fillRect/>
          </a:stretch>
        </p:blipFill>
        <p:spPr>
          <a:xfrm>
            <a:off x="460375" y="1143000"/>
            <a:ext cx="6305550" cy="419100"/>
          </a:xfrm>
          <a:prstGeom prst="rect">
            <a:avLst/>
          </a:prstGeom>
        </p:spPr>
      </p:pic>
    </p:spTree>
    <p:extLst>
      <p:ext uri="{BB962C8B-B14F-4D97-AF65-F5344CB8AC3E}">
        <p14:creationId xmlns:p14="http://schemas.microsoft.com/office/powerpoint/2010/main" val="237779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516347"/>
          </a:xfrm>
          <a:prstGeom prst="rect">
            <a:avLst/>
          </a:prstGeom>
          <a:noFill/>
        </p:spPr>
        <p:txBody>
          <a:bodyPr wrap="square" rtlCol="0">
            <a:spAutoFit/>
          </a:bodyPr>
          <a:lstStyle/>
          <a:p>
            <a:pPr algn="ctr"/>
            <a:r>
              <a:rPr lang="en-US" sz="4800" b="1">
                <a:latin typeface="Kristen ITC" panose="03050502040202030202" pitchFamily="66" charset="0"/>
              </a:rPr>
              <a:t>Lesson 16</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4000">
                <a:latin typeface="Kristen ITC" panose="03050502040202030202" pitchFamily="66" charset="0"/>
              </a:rPr>
              <a:t>I can compare area.</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068117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68468" y="1600200"/>
            <a:ext cx="6810375" cy="1981200"/>
          </a:xfrm>
          <a:prstGeom prst="rect">
            <a:avLst/>
          </a:prstGeom>
        </p:spPr>
      </p:pic>
    </p:spTree>
    <p:extLst>
      <p:ext uri="{BB962C8B-B14F-4D97-AF65-F5344CB8AC3E}">
        <p14:creationId xmlns:p14="http://schemas.microsoft.com/office/powerpoint/2010/main" val="2982335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809009"/>
          </a:xfrm>
          <a:prstGeom prst="rect">
            <a:avLst/>
          </a:prstGeom>
          <a:noFill/>
        </p:spPr>
        <p:txBody>
          <a:bodyPr wrap="square" rtlCol="0">
            <a:spAutoFit/>
          </a:bodyPr>
          <a:lstStyle/>
          <a:p>
            <a:pPr algn="ctr"/>
            <a:r>
              <a:rPr lang="en-US" sz="4800" b="1">
                <a:latin typeface="Kristen ITC" panose="03050502040202030202" pitchFamily="66" charset="0"/>
              </a:rPr>
              <a:t>Lesson 18</a:t>
            </a:r>
          </a:p>
          <a:p>
            <a:pPr algn="ctr"/>
            <a:endParaRPr lang="en-US" sz="1050">
              <a:latin typeface="Kristen ITC" panose="03050502040202030202" pitchFamily="66" charset="0"/>
            </a:endParaRPr>
          </a:p>
          <a:p>
            <a:pPr algn="ctr"/>
            <a:endParaRPr lang="en-US" sz="4400">
              <a:latin typeface="Kristen ITC" panose="03050502040202030202" pitchFamily="66" charset="0"/>
            </a:endParaRPr>
          </a:p>
          <a:p>
            <a:pPr algn="ctr"/>
            <a:r>
              <a:rPr lang="en-US" sz="4000">
                <a:latin typeface="Kristen ITC" panose="03050502040202030202" pitchFamily="66" charset="0"/>
              </a:rPr>
              <a:t>I can compare using “more than” and “the   same as”.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59248" y="5203336"/>
            <a:ext cx="1932596" cy="1106448"/>
          </a:xfrm>
          <a:prstGeom prst="rect">
            <a:avLst/>
          </a:prstGeom>
        </p:spPr>
      </p:pic>
    </p:spTree>
    <p:extLst>
      <p:ext uri="{BB962C8B-B14F-4D97-AF65-F5344CB8AC3E}">
        <p14:creationId xmlns:p14="http://schemas.microsoft.com/office/powerpoint/2010/main" val="1954471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2</a:t>
            </a:r>
          </a:p>
        </p:txBody>
      </p:sp>
    </p:spTree>
    <p:extLst>
      <p:ext uri="{BB962C8B-B14F-4D97-AF65-F5344CB8AC3E}">
        <p14:creationId xmlns:p14="http://schemas.microsoft.com/office/powerpoint/2010/main" val="29231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5</a:t>
            </a:r>
          </a:p>
        </p:txBody>
      </p:sp>
    </p:spTree>
    <p:extLst>
      <p:ext uri="{BB962C8B-B14F-4D97-AF65-F5344CB8AC3E}">
        <p14:creationId xmlns:p14="http://schemas.microsoft.com/office/powerpoint/2010/main" val="3119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3</a:t>
            </a:r>
          </a:p>
        </p:txBody>
      </p:sp>
    </p:spTree>
    <p:extLst>
      <p:ext uri="{BB962C8B-B14F-4D97-AF65-F5344CB8AC3E}">
        <p14:creationId xmlns:p14="http://schemas.microsoft.com/office/powerpoint/2010/main" val="5135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8</a:t>
            </a:r>
          </a:p>
        </p:txBody>
      </p:sp>
    </p:spTree>
    <p:extLst>
      <p:ext uri="{BB962C8B-B14F-4D97-AF65-F5344CB8AC3E}">
        <p14:creationId xmlns:p14="http://schemas.microsoft.com/office/powerpoint/2010/main" val="36939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6</a:t>
            </a:r>
          </a:p>
        </p:txBody>
      </p:sp>
    </p:spTree>
    <p:extLst>
      <p:ext uri="{BB962C8B-B14F-4D97-AF65-F5344CB8AC3E}">
        <p14:creationId xmlns:p14="http://schemas.microsoft.com/office/powerpoint/2010/main" val="9646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4</a:t>
            </a:r>
          </a:p>
        </p:txBody>
      </p:sp>
    </p:spTree>
    <p:extLst>
      <p:ext uri="{BB962C8B-B14F-4D97-AF65-F5344CB8AC3E}">
        <p14:creationId xmlns:p14="http://schemas.microsoft.com/office/powerpoint/2010/main" val="21363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7</a:t>
            </a:r>
          </a:p>
        </p:txBody>
      </p:sp>
    </p:spTree>
    <p:extLst>
      <p:ext uri="{BB962C8B-B14F-4D97-AF65-F5344CB8AC3E}">
        <p14:creationId xmlns:p14="http://schemas.microsoft.com/office/powerpoint/2010/main" val="2566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Matching Fingertips One-to-One</a:t>
            </a:r>
            <a:endParaRPr lang="en-US" sz="8000" b="1"/>
          </a:p>
        </p:txBody>
      </p:sp>
      <p:sp>
        <p:nvSpPr>
          <p:cNvPr id="12" name="TextBox 11"/>
          <p:cNvSpPr txBox="1"/>
          <p:nvPr/>
        </p:nvSpPr>
        <p:spPr>
          <a:xfrm>
            <a:off x="731569" y="1098082"/>
            <a:ext cx="7680864" cy="1323439"/>
          </a:xfrm>
          <a:prstGeom prst="rect">
            <a:avLst/>
          </a:prstGeom>
          <a:noFill/>
        </p:spPr>
        <p:txBody>
          <a:bodyPr wrap="square" rtlCol="0">
            <a:spAutoFit/>
          </a:bodyPr>
          <a:lstStyle/>
          <a:p>
            <a:pPr algn="ctr"/>
            <a:r>
              <a:rPr lang="en-US" sz="2000" b="1">
                <a:solidFill>
                  <a:srgbClr val="0070C0"/>
                </a:solidFill>
              </a:rPr>
              <a:t>Work with a partner.  Partner A rolls a die and shows as many fingers as dots on the rolled die.  Partner B shows the same number of fingers.  Both partners touch fingertips, carefully matching one-to-one.  Try to make the numbers different ways!</a:t>
            </a:r>
          </a:p>
        </p:txBody>
      </p:sp>
      <p:pic>
        <p:nvPicPr>
          <p:cNvPr id="20484" name="Picture 4" descr="http://www.mijmertheater.nl/resonance/wp-content/uploads/2013/08/hak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746689"/>
            <a:ext cx="3496969" cy="259675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clipartlord.com/wp-content/uploads/2012/11/red-di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1" y="5243847"/>
            <a:ext cx="2174665" cy="1639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lord.com/wp-content/uploads/2012/11/red-d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80648" y="5243847"/>
            <a:ext cx="2355121" cy="163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6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9134" y="1126980"/>
            <a:ext cx="8205732" cy="1938992"/>
          </a:xfrm>
          <a:prstGeom prst="rect">
            <a:avLst/>
          </a:prstGeom>
          <a:noFill/>
        </p:spPr>
        <p:txBody>
          <a:bodyPr wrap="square" rtlCol="0">
            <a:spAutoFit/>
          </a:bodyPr>
          <a:lstStyle/>
          <a:p>
            <a:pPr algn="ctr"/>
            <a:r>
              <a:rPr lang="en-US" sz="2000" b="1">
                <a:solidFill>
                  <a:srgbClr val="00359E"/>
                </a:solidFill>
              </a:rPr>
              <a:t>Choose a shape and meet me at the rug.  Look at your shape.  Raise your hand if you know the name of your shape.  When I give the signal, whisper the name of your shape to yourself.  Ready?  Look around the room.  Do you see signs with pictures of shapes?  Do you see your shape?  When I start the music, I want you to calmly walk to the sign that has the same shape as yours.  When I point to your group, say the name of your shape.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5" name="TextBox 14"/>
          <p:cNvSpPr txBox="1"/>
          <p:nvPr/>
        </p:nvSpPr>
        <p:spPr>
          <a:xfrm>
            <a:off x="765175" y="555775"/>
            <a:ext cx="7467598" cy="523220"/>
          </a:xfrm>
          <a:prstGeom prst="rect">
            <a:avLst/>
          </a:prstGeom>
          <a:noFill/>
        </p:spPr>
        <p:txBody>
          <a:bodyPr wrap="square" rtlCol="0">
            <a:spAutoFit/>
          </a:bodyPr>
          <a:lstStyle/>
          <a:p>
            <a:pPr algn="ctr"/>
            <a:r>
              <a:rPr lang="en-US" sz="2800" b="1"/>
              <a:t>Groups of Shapes</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99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18</a:t>
            </a:r>
          </a:p>
          <a:p>
            <a:pPr algn="ctr"/>
            <a:r>
              <a:rPr lang="en-US" sz="1400"/>
              <a:t>Fluency</a:t>
            </a:r>
          </a:p>
        </p:txBody>
      </p:sp>
      <p:sp>
        <p:nvSpPr>
          <p:cNvPr id="17" name="TextBox 16"/>
          <p:cNvSpPr txBox="1"/>
          <p:nvPr/>
        </p:nvSpPr>
        <p:spPr>
          <a:xfrm>
            <a:off x="838202" y="643501"/>
            <a:ext cx="7467598" cy="523220"/>
          </a:xfrm>
          <a:prstGeom prst="rect">
            <a:avLst/>
          </a:prstGeom>
          <a:noFill/>
        </p:spPr>
        <p:txBody>
          <a:bodyPr wrap="square" rtlCol="0">
            <a:spAutoFit/>
          </a:bodyPr>
          <a:lstStyle/>
          <a:p>
            <a:pPr algn="ctr"/>
            <a:r>
              <a:rPr lang="en-US" sz="2800" b="1"/>
              <a:t>Matching Circles and Squares</a:t>
            </a:r>
            <a:endParaRPr lang="en-US" sz="8000" b="1"/>
          </a:p>
        </p:txBody>
      </p:sp>
      <p:sp>
        <p:nvSpPr>
          <p:cNvPr id="12" name="TextBox 11"/>
          <p:cNvSpPr txBox="1"/>
          <p:nvPr/>
        </p:nvSpPr>
        <p:spPr>
          <a:xfrm>
            <a:off x="693300" y="1348765"/>
            <a:ext cx="7680864" cy="1323439"/>
          </a:xfrm>
          <a:prstGeom prst="rect">
            <a:avLst/>
          </a:prstGeom>
          <a:noFill/>
        </p:spPr>
        <p:txBody>
          <a:bodyPr wrap="square" rtlCol="0">
            <a:spAutoFit/>
          </a:bodyPr>
          <a:lstStyle/>
          <a:p>
            <a:pPr algn="ctr"/>
            <a:r>
              <a:rPr lang="en-US" sz="2000" b="1">
                <a:solidFill>
                  <a:srgbClr val="0070C0"/>
                </a:solidFill>
              </a:rPr>
              <a:t>Partner A rolls a die and draws the same number of circles as dots on the rolled die.  Partner B draws the same number of squares.  Partner A draws lines to match circles to squares, while both partners say, “One circle, one square, one circle, one square…”</a:t>
            </a:r>
          </a:p>
        </p:txBody>
      </p:sp>
      <p:pic>
        <p:nvPicPr>
          <p:cNvPr id="22534" name="Picture 6" descr="https://openclipart.org/image/2400px/svg_to_png/230062/Square-Smil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554241"/>
            <a:ext cx="1874979" cy="1874979"/>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images.clipartpanda.com/circle-clipart-red-circle-clip-art-at-vector-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8" y="4368506"/>
            <a:ext cx="2213251" cy="221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913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18</a:t>
            </a:r>
          </a:p>
        </p:txBody>
      </p:sp>
      <p:sp>
        <p:nvSpPr>
          <p:cNvPr id="16" name="TextBox 15"/>
          <p:cNvSpPr txBox="1"/>
          <p:nvPr/>
        </p:nvSpPr>
        <p:spPr>
          <a:xfrm>
            <a:off x="849938" y="1265142"/>
            <a:ext cx="7444121" cy="1785104"/>
          </a:xfrm>
          <a:prstGeom prst="rect">
            <a:avLst/>
          </a:prstGeom>
          <a:noFill/>
        </p:spPr>
        <p:txBody>
          <a:bodyPr wrap="square" rtlCol="0">
            <a:spAutoFit/>
          </a:bodyPr>
          <a:lstStyle/>
          <a:p>
            <a:pPr algn="ctr"/>
            <a:r>
              <a:rPr lang="en-US" sz="2200" b="1"/>
              <a:t>Draw four little mice.  Draw some pieces of cheese so that each mouse can have one.  Use a ruler to draw a line between each mouse and its cheese.  Are there just enough pieces of cheese?  Talk to your partner about how you knew how many pieces of cheese to draw.</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http://cliparts.co/cliparts/kcK/B86/kcKB86bX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46489"/>
            <a:ext cx="3913097" cy="293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90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526718" y="635626"/>
            <a:ext cx="8113148" cy="2616101"/>
          </a:xfrm>
          <a:prstGeom prst="rect">
            <a:avLst/>
          </a:prstGeom>
          <a:noFill/>
        </p:spPr>
        <p:txBody>
          <a:bodyPr wrap="square" rtlCol="0">
            <a:spAutoFit/>
          </a:bodyPr>
          <a:lstStyle/>
          <a:p>
            <a:pPr algn="ctr"/>
            <a:r>
              <a:rPr lang="en-US" sz="2800" b="1">
                <a:solidFill>
                  <a:srgbClr val="FF0000"/>
                </a:solidFill>
              </a:rPr>
              <a:t>Mystery Basket!</a:t>
            </a:r>
          </a:p>
          <a:p>
            <a:pPr algn="ctr"/>
            <a:endParaRPr lang="en-US" sz="2400" b="1">
              <a:solidFill>
                <a:srgbClr val="FF0000"/>
              </a:solidFill>
            </a:endParaRPr>
          </a:p>
          <a:p>
            <a:pPr marL="285750" indent="-285750">
              <a:buFont typeface="Arial" panose="020B0604020202020204" pitchFamily="34" charset="0"/>
              <a:buChar char="•"/>
            </a:pPr>
            <a:r>
              <a:rPr lang="en-US" sz="1600" b="1"/>
              <a:t>I need four students to come up and take one thing out of my mystery basket. (3 blocks inside- “not enough”)</a:t>
            </a:r>
          </a:p>
          <a:p>
            <a:pPr marL="285750" indent="-285750">
              <a:buFont typeface="Arial" panose="020B0604020202020204" pitchFamily="34" charset="0"/>
              <a:buChar char="•"/>
            </a:pPr>
            <a:r>
              <a:rPr lang="en-US" sz="1600" b="1"/>
              <a:t>Now, I need two  students to come up and take one thing out of my mystery basket (3 blocks inside- “too many”)</a:t>
            </a:r>
          </a:p>
          <a:p>
            <a:pPr marL="285750" indent="-285750">
              <a:buFont typeface="Arial" panose="020B0604020202020204" pitchFamily="34" charset="0"/>
              <a:buChar char="•"/>
            </a:pPr>
            <a:r>
              <a:rPr lang="en-US" sz="1600" b="1"/>
              <a:t>Now, I need 5 students to come up and take one thing out of my mystery basket (4 blocks inside- “not enough”)</a:t>
            </a:r>
          </a:p>
          <a:p>
            <a:pPr marL="285750" indent="-285750">
              <a:buFont typeface="Arial" panose="020B0604020202020204" pitchFamily="34" charset="0"/>
              <a:buChar char="•"/>
            </a:pPr>
            <a:r>
              <a:rPr lang="en-US" sz="1600" b="1"/>
              <a:t>Continue…  “more _____ than _____” and “the same number of _____ as _____”</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http://i.istockimg.com/file_thumbview_approve/51417736/3/stock-photo-51417736-3d-chocolate-easter-bunny-rabbit-with-question-mark-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86858"/>
            <a:ext cx="249555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istockimg.com/file_thumbview_approve/51417736/3/stock-photo-51417736-3d-chocolate-easter-bunny-rabbit-with-question-mark-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10" y="4186858"/>
            <a:ext cx="2514600" cy="24955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73499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1186941" y="588784"/>
            <a:ext cx="6779580" cy="1200329"/>
          </a:xfrm>
          <a:prstGeom prst="rect">
            <a:avLst/>
          </a:prstGeom>
          <a:noFill/>
        </p:spPr>
        <p:txBody>
          <a:bodyPr wrap="square" rtlCol="0">
            <a:spAutoFit/>
          </a:bodyPr>
          <a:lstStyle/>
          <a:p>
            <a:pPr algn="ctr"/>
            <a:r>
              <a:rPr lang="en-US" sz="2400" b="1"/>
              <a:t>Take out your bags of linking cubes.  Put the red cubes on one side of your desk and the blue cubes on the other side of your desk.</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954" y="2781303"/>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66" y="2403754"/>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12" y="3638000"/>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273" y="3757249"/>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24" y="4888811"/>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054" y="290592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428" y="286901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368" y="371555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241" y="397494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520" y="427153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95" y="488729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161" y="218607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118" y="5312843"/>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896" y="5263146"/>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0849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1186941" y="853277"/>
            <a:ext cx="6779580" cy="830997"/>
          </a:xfrm>
          <a:prstGeom prst="rect">
            <a:avLst/>
          </a:prstGeom>
          <a:noFill/>
        </p:spPr>
        <p:txBody>
          <a:bodyPr wrap="square" rtlCol="0">
            <a:spAutoFit/>
          </a:bodyPr>
          <a:lstStyle/>
          <a:p>
            <a:pPr algn="ctr"/>
            <a:r>
              <a:rPr lang="en-US" sz="2400" b="1"/>
              <a:t>Look at the cubes, and tell your partner what you notice.  Are the red and blue cube sets the same?</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954" y="2781303"/>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66" y="2403754"/>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12" y="3638000"/>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273" y="3757249"/>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24" y="4888811"/>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054" y="290592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428" y="286901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368" y="371555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241" y="397494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520" y="427153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95" y="488729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161" y="218607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118" y="5312843"/>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896" y="5263146"/>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7933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783970" y="867348"/>
            <a:ext cx="7576059" cy="830997"/>
          </a:xfrm>
          <a:prstGeom prst="rect">
            <a:avLst/>
          </a:prstGeom>
          <a:noFill/>
        </p:spPr>
        <p:txBody>
          <a:bodyPr wrap="square" rtlCol="0">
            <a:spAutoFit/>
          </a:bodyPr>
          <a:lstStyle/>
          <a:p>
            <a:pPr algn="ctr"/>
            <a:r>
              <a:rPr lang="en-US" sz="2400" b="1"/>
              <a:t>Put 7 blue cubes back into your bag.  What do you notice about the cubes you have left on your desk?</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954" y="2781303"/>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66" y="2403754"/>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12" y="3638000"/>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273" y="3757249"/>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24" y="4888811"/>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054" y="290592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428" y="286901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368" y="371555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241" y="397494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520" y="427153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95" y="488729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161" y="218607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118" y="5312843"/>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896" y="5263146"/>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004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3"/>
                                        </p:tgtEl>
                                        <p:attrNameLst>
                                          <p:attrName>ppt_x</p:attrName>
                                        </p:attrNameLst>
                                      </p:cBhvr>
                                      <p:tavLst>
                                        <p:tav tm="0">
                                          <p:val>
                                            <p:strVal val="ppt_x"/>
                                          </p:val>
                                        </p:tav>
                                        <p:tav tm="100000">
                                          <p:val>
                                            <p:strVal val="ppt_x"/>
                                          </p:val>
                                        </p:tav>
                                      </p:tavLst>
                                    </p:anim>
                                    <p:anim calcmode="lin" valueType="num">
                                      <p:cBhvr additive="base">
                                        <p:cTn id="11" dur="500"/>
                                        <p:tgtEl>
                                          <p:spTgt spid="23"/>
                                        </p:tgtEl>
                                        <p:attrNameLst>
                                          <p:attrName>ppt_y</p:attrName>
                                        </p:attrNameLst>
                                      </p:cBhvr>
                                      <p:tavLst>
                                        <p:tav tm="0">
                                          <p:val>
                                            <p:strVal val="ppt_y"/>
                                          </p:val>
                                        </p:tav>
                                        <p:tav tm="100000">
                                          <p:val>
                                            <p:strVal val="1+ppt_h/2"/>
                                          </p:val>
                                        </p:tav>
                                      </p:tavLst>
                                    </p:anim>
                                    <p:set>
                                      <p:cBhvr>
                                        <p:cTn id="12" dur="1" fill="hold">
                                          <p:stCondLst>
                                            <p:cond delay="499"/>
                                          </p:stCondLst>
                                        </p:cTn>
                                        <p:tgtEl>
                                          <p:spTgt spid="23"/>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8"/>
                                        </p:tgtEl>
                                        <p:attrNameLst>
                                          <p:attrName>ppt_x</p:attrName>
                                        </p:attrNameLst>
                                      </p:cBhvr>
                                      <p:tavLst>
                                        <p:tav tm="0">
                                          <p:val>
                                            <p:strVal val="ppt_x"/>
                                          </p:val>
                                        </p:tav>
                                        <p:tav tm="100000">
                                          <p:val>
                                            <p:strVal val="ppt_x"/>
                                          </p:val>
                                        </p:tav>
                                      </p:tavLst>
                                    </p:anim>
                                    <p:anim calcmode="lin" valueType="num">
                                      <p:cBhvr additive="base">
                                        <p:cTn id="15" dur="500"/>
                                        <p:tgtEl>
                                          <p:spTgt spid="28"/>
                                        </p:tgtEl>
                                        <p:attrNameLst>
                                          <p:attrName>ppt_y</p:attrName>
                                        </p:attrNameLst>
                                      </p:cBhvr>
                                      <p:tavLst>
                                        <p:tav tm="0">
                                          <p:val>
                                            <p:strVal val="ppt_y"/>
                                          </p:val>
                                        </p:tav>
                                        <p:tav tm="100000">
                                          <p:val>
                                            <p:strVal val="1+ppt_h/2"/>
                                          </p:val>
                                        </p:tav>
                                      </p:tavLst>
                                    </p:anim>
                                    <p:set>
                                      <p:cBhvr>
                                        <p:cTn id="16" dur="1" fill="hold">
                                          <p:stCondLst>
                                            <p:cond delay="499"/>
                                          </p:stCondLst>
                                        </p:cTn>
                                        <p:tgtEl>
                                          <p:spTgt spid="28"/>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7"/>
                                        </p:tgtEl>
                                        <p:attrNameLst>
                                          <p:attrName>ppt_x</p:attrName>
                                        </p:attrNameLst>
                                      </p:cBhvr>
                                      <p:tavLst>
                                        <p:tav tm="0">
                                          <p:val>
                                            <p:strVal val="ppt_x"/>
                                          </p:val>
                                        </p:tav>
                                        <p:tav tm="100000">
                                          <p:val>
                                            <p:strVal val="ppt_x"/>
                                          </p:val>
                                        </p:tav>
                                      </p:tavLst>
                                    </p:anim>
                                    <p:anim calcmode="lin" valueType="num">
                                      <p:cBhvr additive="base">
                                        <p:cTn id="19" dur="500"/>
                                        <p:tgtEl>
                                          <p:spTgt spid="27"/>
                                        </p:tgtEl>
                                        <p:attrNameLst>
                                          <p:attrName>ppt_y</p:attrName>
                                        </p:attrNameLst>
                                      </p:cBhvr>
                                      <p:tavLst>
                                        <p:tav tm="0">
                                          <p:val>
                                            <p:strVal val="ppt_y"/>
                                          </p:val>
                                        </p:tav>
                                        <p:tav tm="100000">
                                          <p:val>
                                            <p:strVal val="1+ppt_h/2"/>
                                          </p:val>
                                        </p:tav>
                                      </p:tavLst>
                                    </p:anim>
                                    <p:set>
                                      <p:cBhvr>
                                        <p:cTn id="20" dur="1" fill="hold">
                                          <p:stCondLst>
                                            <p:cond delay="499"/>
                                          </p:stCondLst>
                                        </p:cTn>
                                        <p:tgtEl>
                                          <p:spTgt spid="27"/>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4"/>
                                        </p:tgtEl>
                                        <p:attrNameLst>
                                          <p:attrName>ppt_x</p:attrName>
                                        </p:attrNameLst>
                                      </p:cBhvr>
                                      <p:tavLst>
                                        <p:tav tm="0">
                                          <p:val>
                                            <p:strVal val="ppt_x"/>
                                          </p:val>
                                        </p:tav>
                                        <p:tav tm="100000">
                                          <p:val>
                                            <p:strVal val="ppt_x"/>
                                          </p:val>
                                        </p:tav>
                                      </p:tavLst>
                                    </p:anim>
                                    <p:anim calcmode="lin" valueType="num">
                                      <p:cBhvr additive="base">
                                        <p:cTn id="23" dur="500"/>
                                        <p:tgtEl>
                                          <p:spTgt spid="24"/>
                                        </p:tgtEl>
                                        <p:attrNameLst>
                                          <p:attrName>ppt_y</p:attrName>
                                        </p:attrNameLst>
                                      </p:cBhvr>
                                      <p:tavLst>
                                        <p:tav tm="0">
                                          <p:val>
                                            <p:strVal val="ppt_y"/>
                                          </p:val>
                                        </p:tav>
                                        <p:tav tm="100000">
                                          <p:val>
                                            <p:strVal val="1+ppt_h/2"/>
                                          </p:val>
                                        </p:tav>
                                      </p:tavLst>
                                    </p:anim>
                                    <p:set>
                                      <p:cBhvr>
                                        <p:cTn id="24" dur="1" fill="hold">
                                          <p:stCondLst>
                                            <p:cond delay="499"/>
                                          </p:stCondLst>
                                        </p:cTn>
                                        <p:tgtEl>
                                          <p:spTgt spid="24"/>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25"/>
                                        </p:tgtEl>
                                        <p:attrNameLst>
                                          <p:attrName>ppt_x</p:attrName>
                                        </p:attrNameLst>
                                      </p:cBhvr>
                                      <p:tavLst>
                                        <p:tav tm="0">
                                          <p:val>
                                            <p:strVal val="ppt_x"/>
                                          </p:val>
                                        </p:tav>
                                        <p:tav tm="100000">
                                          <p:val>
                                            <p:strVal val="ppt_x"/>
                                          </p:val>
                                        </p:tav>
                                      </p:tavLst>
                                    </p:anim>
                                    <p:anim calcmode="lin" valueType="num">
                                      <p:cBhvr additive="base">
                                        <p:cTn id="27" dur="500"/>
                                        <p:tgtEl>
                                          <p:spTgt spid="25"/>
                                        </p:tgtEl>
                                        <p:attrNameLst>
                                          <p:attrName>ppt_y</p:attrName>
                                        </p:attrNameLst>
                                      </p:cBhvr>
                                      <p:tavLst>
                                        <p:tav tm="0">
                                          <p:val>
                                            <p:strVal val="ppt_y"/>
                                          </p:val>
                                        </p:tav>
                                        <p:tav tm="100000">
                                          <p:val>
                                            <p:strVal val="1+ppt_h/2"/>
                                          </p:val>
                                        </p:tav>
                                      </p:tavLst>
                                    </p:anim>
                                    <p:set>
                                      <p:cBhvr>
                                        <p:cTn id="28" dur="1" fill="hold">
                                          <p:stCondLst>
                                            <p:cond delay="499"/>
                                          </p:stCondLst>
                                        </p:cTn>
                                        <p:tgtEl>
                                          <p:spTgt spid="2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22"/>
                                        </p:tgtEl>
                                        <p:attrNameLst>
                                          <p:attrName>ppt_x</p:attrName>
                                        </p:attrNameLst>
                                      </p:cBhvr>
                                      <p:tavLst>
                                        <p:tav tm="0">
                                          <p:val>
                                            <p:strVal val="ppt_x"/>
                                          </p:val>
                                        </p:tav>
                                        <p:tav tm="100000">
                                          <p:val>
                                            <p:strVal val="ppt_x"/>
                                          </p:val>
                                        </p:tav>
                                      </p:tavLst>
                                    </p:anim>
                                    <p:anim calcmode="lin" valueType="num">
                                      <p:cBhvr additive="base">
                                        <p:cTn id="31" dur="500"/>
                                        <p:tgtEl>
                                          <p:spTgt spid="22"/>
                                        </p:tgtEl>
                                        <p:attrNameLst>
                                          <p:attrName>ppt_y</p:attrName>
                                        </p:attrNameLst>
                                      </p:cBhvr>
                                      <p:tavLst>
                                        <p:tav tm="0">
                                          <p:val>
                                            <p:strVal val="ppt_y"/>
                                          </p:val>
                                        </p:tav>
                                        <p:tav tm="100000">
                                          <p:val>
                                            <p:strVal val="1+ppt_h/2"/>
                                          </p:val>
                                        </p:tav>
                                      </p:tavLst>
                                    </p:anim>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783970" y="867348"/>
            <a:ext cx="7576059" cy="830997"/>
          </a:xfrm>
          <a:prstGeom prst="rect">
            <a:avLst/>
          </a:prstGeom>
          <a:noFill/>
        </p:spPr>
        <p:txBody>
          <a:bodyPr wrap="square" rtlCol="0">
            <a:spAutoFit/>
          </a:bodyPr>
          <a:lstStyle/>
          <a:p>
            <a:pPr algn="ctr"/>
            <a:r>
              <a:rPr lang="en-US" sz="2400" b="1"/>
              <a:t>Can you put enough red cubes away so that there are the same number of red cubes as blue cubes?</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954" y="2781303"/>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66" y="2403754"/>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12" y="3638000"/>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273" y="3757249"/>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24" y="4888811"/>
            <a:ext cx="808107" cy="8081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054" y="290592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428" y="286901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872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8"/>
                                        </p:tgtEl>
                                        <p:attrNameLst>
                                          <p:attrName>ppt_x</p:attrName>
                                        </p:attrNameLst>
                                      </p:cBhvr>
                                      <p:tavLst>
                                        <p:tav tm="0">
                                          <p:val>
                                            <p:strVal val="ppt_x"/>
                                          </p:val>
                                        </p:tav>
                                        <p:tav tm="100000">
                                          <p:val>
                                            <p:strVal val="ppt_x"/>
                                          </p:val>
                                        </p:tav>
                                      </p:tavLst>
                                    </p:anim>
                                    <p:anim calcmode="lin" valueType="num">
                                      <p:cBhvr additive="base">
                                        <p:cTn id="11" dur="500"/>
                                        <p:tgtEl>
                                          <p:spTgt spid="18"/>
                                        </p:tgtEl>
                                        <p:attrNameLst>
                                          <p:attrName>ppt_y</p:attrName>
                                        </p:attrNameLst>
                                      </p:cBhvr>
                                      <p:tavLst>
                                        <p:tav tm="0">
                                          <p:val>
                                            <p:strVal val="ppt_y"/>
                                          </p:val>
                                        </p:tav>
                                        <p:tav tm="100000">
                                          <p:val>
                                            <p:strVal val="1+ppt_h/2"/>
                                          </p:val>
                                        </p:tav>
                                      </p:tavLst>
                                    </p:anim>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18</a:t>
            </a:r>
          </a:p>
        </p:txBody>
      </p:sp>
      <p:sp>
        <p:nvSpPr>
          <p:cNvPr id="39" name="TextBox 38"/>
          <p:cNvSpPr txBox="1"/>
          <p:nvPr/>
        </p:nvSpPr>
        <p:spPr>
          <a:xfrm>
            <a:off x="783970" y="867348"/>
            <a:ext cx="7576059" cy="2616101"/>
          </a:xfrm>
          <a:prstGeom prst="rect">
            <a:avLst/>
          </a:prstGeom>
          <a:noFill/>
        </p:spPr>
        <p:txBody>
          <a:bodyPr wrap="square" rtlCol="0">
            <a:spAutoFit/>
          </a:bodyPr>
          <a:lstStyle/>
          <a:p>
            <a:pPr algn="ctr"/>
            <a:r>
              <a:rPr lang="en-US" sz="3600" b="1">
                <a:solidFill>
                  <a:srgbClr val="0000FF"/>
                </a:solidFill>
              </a:rPr>
              <a:t>Let’s play a game!</a:t>
            </a:r>
          </a:p>
          <a:p>
            <a:pPr algn="ctr"/>
            <a:endParaRPr lang="en-US" sz="3200" b="1">
              <a:solidFill>
                <a:srgbClr val="0000FF"/>
              </a:solidFill>
            </a:endParaRPr>
          </a:p>
          <a:p>
            <a:pPr algn="ctr"/>
            <a:r>
              <a:rPr lang="en-US" sz="2400" b="1"/>
              <a:t>One partner will roll a pair of dice, and then show the same number of red cubes as the number rolled.  The other partner does the same.  Make a </a:t>
            </a:r>
            <a:r>
              <a:rPr lang="en-US" sz="2400" b="1" u="sng"/>
              <a:t>more than</a:t>
            </a:r>
            <a:r>
              <a:rPr lang="en-US" sz="2400" b="1"/>
              <a:t> or        </a:t>
            </a:r>
            <a:r>
              <a:rPr lang="en-US" sz="2400" b="1" u="sng"/>
              <a:t>the same as</a:t>
            </a:r>
            <a:r>
              <a:rPr lang="en-US" sz="2400" b="1"/>
              <a:t> statement about the two numbers.</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ttp://images.clipartpanda.com/dice-clip-art-LcKeAjBc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97" y="378330"/>
            <a:ext cx="1706356" cy="1296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images.clipartpanda.com/excited-kids-clipart-child-20clip-20art-Chidr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699" y="3621286"/>
            <a:ext cx="4038600" cy="27866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24457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7975" y="219869"/>
            <a:ext cx="8531225" cy="490537"/>
          </a:xfrm>
          <a:prstGeom prst="rect">
            <a:avLst/>
          </a:prstGeom>
        </p:spPr>
      </p:pic>
      <p:pic>
        <p:nvPicPr>
          <p:cNvPr id="7" name="Picture 6"/>
          <p:cNvPicPr>
            <a:picLocks noChangeAspect="1"/>
          </p:cNvPicPr>
          <p:nvPr/>
        </p:nvPicPr>
        <p:blipFill>
          <a:blip r:embed="rId4"/>
          <a:stretch>
            <a:fillRect/>
          </a:stretch>
        </p:blipFill>
        <p:spPr>
          <a:xfrm>
            <a:off x="571500" y="1223168"/>
            <a:ext cx="8001000" cy="4411663"/>
          </a:xfrm>
          <a:prstGeom prst="rect">
            <a:avLst/>
          </a:prstGeom>
        </p:spPr>
      </p:pic>
    </p:spTree>
    <p:extLst>
      <p:ext uri="{BB962C8B-B14F-4D97-AF65-F5344CB8AC3E}">
        <p14:creationId xmlns:p14="http://schemas.microsoft.com/office/powerpoint/2010/main" val="1852743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7975" y="219869"/>
            <a:ext cx="8531225" cy="490537"/>
          </a:xfrm>
          <a:prstGeom prst="rect">
            <a:avLst/>
          </a:prstGeom>
        </p:spPr>
      </p:pic>
      <p:pic>
        <p:nvPicPr>
          <p:cNvPr id="2" name="Picture 1"/>
          <p:cNvPicPr>
            <a:picLocks noChangeAspect="1"/>
          </p:cNvPicPr>
          <p:nvPr/>
        </p:nvPicPr>
        <p:blipFill>
          <a:blip r:embed="rId4"/>
          <a:stretch>
            <a:fillRect/>
          </a:stretch>
        </p:blipFill>
        <p:spPr>
          <a:xfrm>
            <a:off x="577250" y="1386285"/>
            <a:ext cx="7989500" cy="3848100"/>
          </a:xfrm>
          <a:prstGeom prst="rect">
            <a:avLst/>
          </a:prstGeom>
        </p:spPr>
      </p:pic>
    </p:spTree>
    <p:extLst>
      <p:ext uri="{BB962C8B-B14F-4D97-AF65-F5344CB8AC3E}">
        <p14:creationId xmlns:p14="http://schemas.microsoft.com/office/powerpoint/2010/main" val="270141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70C0"/>
                </a:solidFill>
              </a:rPr>
              <a:t>Let’s use our hands to show bigger and smaller.  For bigger we’ll do this (hold hands really far apart).  For smaller we’ll do this (hold hands really close together).  Let’s practice.  Show me bigger.  Show me smaller.  (Mix it up and quicken the pace.)</a:t>
            </a:r>
          </a:p>
        </p:txBody>
      </p:sp>
      <p:pic>
        <p:nvPicPr>
          <p:cNvPr id="1026" name="Picture 2" descr="http://sr.photos3.fotosearch.com/bthumb/CSP/CSP649/k64989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3690" y="3461330"/>
            <a:ext cx="2736710" cy="306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76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43853" y="1603574"/>
            <a:ext cx="6875274" cy="2191554"/>
          </a:xfrm>
          <a:prstGeom prst="rect">
            <a:avLst/>
          </a:prstGeom>
        </p:spPr>
      </p:pic>
    </p:spTree>
    <p:extLst>
      <p:ext uri="{BB962C8B-B14F-4D97-AF65-F5344CB8AC3E}">
        <p14:creationId xmlns:p14="http://schemas.microsoft.com/office/powerpoint/2010/main" val="3319353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809009"/>
          </a:xfrm>
          <a:prstGeom prst="rect">
            <a:avLst/>
          </a:prstGeom>
          <a:noFill/>
        </p:spPr>
        <p:txBody>
          <a:bodyPr wrap="square" rtlCol="0">
            <a:spAutoFit/>
          </a:bodyPr>
          <a:lstStyle/>
          <a:p>
            <a:pPr algn="ctr"/>
            <a:r>
              <a:rPr lang="en-US" sz="4800" b="1">
                <a:latin typeface="Kristen ITC" panose="03050502040202030202" pitchFamily="66" charset="0"/>
              </a:rPr>
              <a:t>Lesson 19</a:t>
            </a:r>
          </a:p>
          <a:p>
            <a:pPr algn="ctr"/>
            <a:endParaRPr lang="en-US" sz="1050">
              <a:latin typeface="Kristen ITC" panose="03050502040202030202" pitchFamily="66" charset="0"/>
            </a:endParaRPr>
          </a:p>
          <a:p>
            <a:pPr algn="ctr"/>
            <a:endParaRPr lang="en-US" sz="4400">
              <a:latin typeface="Kristen ITC" panose="03050502040202030202" pitchFamily="66" charset="0"/>
            </a:endParaRPr>
          </a:p>
          <a:p>
            <a:pPr algn="ctr"/>
            <a:r>
              <a:rPr lang="en-US" sz="4000">
                <a:latin typeface="Kristen ITC" panose="03050502040202030202" pitchFamily="66" charset="0"/>
              </a:rPr>
              <a:t>I can compare using “fewer than” and “the   same as.”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565083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71812" y="1944630"/>
            <a:ext cx="3000375" cy="3695700"/>
          </a:xfrm>
          <a:prstGeom prst="rect">
            <a:avLst/>
          </a:prstGeom>
        </p:spPr>
      </p:pic>
    </p:spTree>
    <p:extLst>
      <p:ext uri="{BB962C8B-B14F-4D97-AF65-F5344CB8AC3E}">
        <p14:creationId xmlns:p14="http://schemas.microsoft.com/office/powerpoint/2010/main" val="2855473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689880" y="2246118"/>
            <a:ext cx="3757613" cy="2975311"/>
          </a:xfrm>
          <a:prstGeom prst="rect">
            <a:avLst/>
          </a:prstGeom>
        </p:spPr>
      </p:pic>
    </p:spTree>
    <p:extLst>
      <p:ext uri="{BB962C8B-B14F-4D97-AF65-F5344CB8AC3E}">
        <p14:creationId xmlns:p14="http://schemas.microsoft.com/office/powerpoint/2010/main" val="3472719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95395" y="1777900"/>
            <a:ext cx="1832870" cy="4167896"/>
          </a:xfrm>
          <a:prstGeom prst="rect">
            <a:avLst/>
          </a:prstGeom>
        </p:spPr>
      </p:pic>
    </p:spTree>
    <p:extLst>
      <p:ext uri="{BB962C8B-B14F-4D97-AF65-F5344CB8AC3E}">
        <p14:creationId xmlns:p14="http://schemas.microsoft.com/office/powerpoint/2010/main" val="3247388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88769" y="1784526"/>
            <a:ext cx="1815082" cy="4310819"/>
          </a:xfrm>
          <a:prstGeom prst="rect">
            <a:avLst/>
          </a:prstGeom>
        </p:spPr>
      </p:pic>
    </p:spTree>
    <p:extLst>
      <p:ext uri="{BB962C8B-B14F-4D97-AF65-F5344CB8AC3E}">
        <p14:creationId xmlns:p14="http://schemas.microsoft.com/office/powerpoint/2010/main" val="743899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354197" y="1793632"/>
            <a:ext cx="2647839" cy="4382941"/>
          </a:xfrm>
          <a:prstGeom prst="rect">
            <a:avLst/>
          </a:prstGeom>
        </p:spPr>
      </p:pic>
    </p:spTree>
    <p:extLst>
      <p:ext uri="{BB962C8B-B14F-4D97-AF65-F5344CB8AC3E}">
        <p14:creationId xmlns:p14="http://schemas.microsoft.com/office/powerpoint/2010/main" val="673648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82567" y="2012132"/>
            <a:ext cx="3238500" cy="3030623"/>
          </a:xfrm>
          <a:prstGeom prst="rect">
            <a:avLst/>
          </a:prstGeom>
        </p:spPr>
      </p:pic>
    </p:spTree>
    <p:extLst>
      <p:ext uri="{BB962C8B-B14F-4D97-AF65-F5344CB8AC3E}">
        <p14:creationId xmlns:p14="http://schemas.microsoft.com/office/powerpoint/2010/main" val="842137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69431" y="1949211"/>
            <a:ext cx="3005138" cy="3657100"/>
          </a:xfrm>
          <a:prstGeom prst="rect">
            <a:avLst/>
          </a:prstGeom>
        </p:spPr>
      </p:pic>
    </p:spTree>
    <p:extLst>
      <p:ext uri="{BB962C8B-B14F-4D97-AF65-F5344CB8AC3E}">
        <p14:creationId xmlns:p14="http://schemas.microsoft.com/office/powerpoint/2010/main" val="3901817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9</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85073" y="1979002"/>
            <a:ext cx="2986088" cy="3919882"/>
          </a:xfrm>
          <a:prstGeom prst="rect">
            <a:avLst/>
          </a:prstGeom>
        </p:spPr>
      </p:pic>
    </p:spTree>
    <p:extLst>
      <p:ext uri="{BB962C8B-B14F-4D97-AF65-F5344CB8AC3E}">
        <p14:creationId xmlns:p14="http://schemas.microsoft.com/office/powerpoint/2010/main" val="266752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two dogs.  Is the black dog bigger or smaller?  Show me the gesture for bigger if you think it’s bigger.  Show me the gesture for smaller if you think it’s smaller.</a:t>
            </a:r>
          </a:p>
        </p:txBody>
      </p:sp>
      <p:pic>
        <p:nvPicPr>
          <p:cNvPr id="3074" name="Picture 2" descr="https://cdn.psychologytoday.com/sites/default/files/styles/image-article_inline_full/public/field_blog_entry_teaser_image/big%20and%20little%20dog_0.jpg?itok=_Wtjis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188" y="2525495"/>
            <a:ext cx="5463873" cy="364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5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Starting and Stopping at the Signal</a:t>
            </a:r>
            <a:endParaRPr lang="en-US" sz="8000" b="1"/>
          </a:p>
        </p:txBody>
      </p:sp>
      <p:sp>
        <p:nvSpPr>
          <p:cNvPr id="15" name="TextBox 14"/>
          <p:cNvSpPr txBox="1"/>
          <p:nvPr/>
        </p:nvSpPr>
        <p:spPr>
          <a:xfrm>
            <a:off x="556284" y="1078970"/>
            <a:ext cx="8031431" cy="1077218"/>
          </a:xfrm>
          <a:prstGeom prst="rect">
            <a:avLst/>
          </a:prstGeom>
          <a:noFill/>
        </p:spPr>
        <p:txBody>
          <a:bodyPr wrap="square" rtlCol="0">
            <a:spAutoFit/>
          </a:bodyPr>
          <a:lstStyle/>
          <a:p>
            <a:pPr algn="ctr"/>
            <a:r>
              <a:rPr lang="en-US" sz="1600" b="1">
                <a:solidFill>
                  <a:srgbClr val="0070C0"/>
                </a:solidFill>
              </a:rPr>
              <a:t>When I say “go,” we are going to practice writing numbers 10-0 quickly, but carefully, like this.  Watch me!  When you hear the bell ring, you must stop and hold up your pencil, even if you are not finished.  What do you do when you hear the bell?  Remember, it’s okay if you don’t finish.  Ready?  Go!  (Ring the bell before students reach 0.)  Let’s practice again!</a:t>
            </a:r>
          </a:p>
        </p:txBody>
      </p:sp>
      <p:pic>
        <p:nvPicPr>
          <p:cNvPr id="2050" name="Picture 2" descr="http://iridoby.org/wp-content/uploads/2016/03/printable-writing-paper-mktb4eq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785" y="2587068"/>
            <a:ext cx="4602431" cy="34518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pencil/sharp-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246" y="3962400"/>
            <a:ext cx="1643037" cy="2332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humbs.dreamstime.com/t/school-bell-vector-illustration-641624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7533" y="4531277"/>
            <a:ext cx="1691616" cy="176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84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594385" y="1020680"/>
            <a:ext cx="7955231" cy="923330"/>
          </a:xfrm>
          <a:prstGeom prst="rect">
            <a:avLst/>
          </a:prstGeom>
          <a:noFill/>
        </p:spPr>
        <p:txBody>
          <a:bodyPr wrap="square" rtlCol="0">
            <a:spAutoFit/>
          </a:bodyPr>
          <a:lstStyle/>
          <a:p>
            <a:pPr algn="ctr"/>
            <a:r>
              <a:rPr lang="en-US" b="1">
                <a:solidFill>
                  <a:srgbClr val="0070C0"/>
                </a:solidFill>
              </a:rPr>
              <a:t>Show me 3 fingers the Math Way (click).  Now, show me 1 more (click).  How many fingers are you showing me now?  We can say it like this, “3.  1 more is 4.”  Echo me please.</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14" name="Picture 13"/>
          <p:cNvPicPr>
            <a:picLocks noChangeAspect="1"/>
          </p:cNvPicPr>
          <p:nvPr/>
        </p:nvPicPr>
        <p:blipFill>
          <a:blip r:embed="rId5"/>
          <a:stretch>
            <a:fillRect/>
          </a:stretch>
        </p:blipFill>
        <p:spPr>
          <a:xfrm>
            <a:off x="2819677" y="2326537"/>
            <a:ext cx="2770582" cy="3408061"/>
          </a:xfrm>
          <a:prstGeom prst="rect">
            <a:avLst/>
          </a:prstGeom>
        </p:spPr>
      </p:pic>
      <p:pic>
        <p:nvPicPr>
          <p:cNvPr id="18" name="Picture 17"/>
          <p:cNvPicPr>
            <a:picLocks noChangeAspect="1"/>
          </p:cNvPicPr>
          <p:nvPr/>
        </p:nvPicPr>
        <p:blipFill>
          <a:blip r:embed="rId6"/>
          <a:stretch>
            <a:fillRect/>
          </a:stretch>
        </p:blipFill>
        <p:spPr>
          <a:xfrm>
            <a:off x="2648737" y="2038471"/>
            <a:ext cx="3112462" cy="3853525"/>
          </a:xfrm>
          <a:prstGeom prst="rect">
            <a:avLst/>
          </a:prstGeom>
        </p:spPr>
      </p:pic>
    </p:spTree>
    <p:extLst>
      <p:ext uri="{BB962C8B-B14F-4D97-AF65-F5344CB8AC3E}">
        <p14:creationId xmlns:p14="http://schemas.microsoft.com/office/powerpoint/2010/main" val="22620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716293" y="1062049"/>
            <a:ext cx="7711415" cy="923330"/>
          </a:xfrm>
          <a:prstGeom prst="rect">
            <a:avLst/>
          </a:prstGeom>
          <a:noFill/>
        </p:spPr>
        <p:txBody>
          <a:bodyPr wrap="square" rtlCol="0">
            <a:spAutoFit/>
          </a:bodyPr>
          <a:lstStyle/>
          <a:p>
            <a:pPr algn="ctr"/>
            <a:r>
              <a:rPr lang="en-US" b="1">
                <a:solidFill>
                  <a:srgbClr val="0070C0"/>
                </a:solidFill>
              </a:rPr>
              <a:t>Show me 5 fingers the Math Way (click).  Now, show me 1 less (click).  How many fingers are you showing me now?  We can say it like this, “5.  1 less is 4.”  Echo me please.</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16184"/>
            <a:ext cx="2945101" cy="339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6"/>
          <a:stretch>
            <a:fillRect/>
          </a:stretch>
        </p:blipFill>
        <p:spPr>
          <a:xfrm>
            <a:off x="2801291" y="2129840"/>
            <a:ext cx="3009593" cy="3726163"/>
          </a:xfrm>
          <a:prstGeom prst="rect">
            <a:avLst/>
          </a:prstGeom>
        </p:spPr>
      </p:pic>
    </p:spTree>
    <p:extLst>
      <p:ext uri="{BB962C8B-B14F-4D97-AF65-F5344CB8AC3E}">
        <p14:creationId xmlns:p14="http://schemas.microsoft.com/office/powerpoint/2010/main" val="3282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624847" y="1089056"/>
            <a:ext cx="7894307" cy="923330"/>
          </a:xfrm>
          <a:prstGeom prst="rect">
            <a:avLst/>
          </a:prstGeom>
          <a:noFill/>
        </p:spPr>
        <p:txBody>
          <a:bodyPr wrap="square" rtlCol="0">
            <a:spAutoFit/>
          </a:bodyPr>
          <a:lstStyle/>
          <a:p>
            <a:pPr algn="ctr"/>
            <a:r>
              <a:rPr lang="en-US" b="1">
                <a:solidFill>
                  <a:srgbClr val="0070C0"/>
                </a:solidFill>
              </a:rPr>
              <a:t>Show me 7 fingers the Math Way (click).  Now, show me 1 more (click).  How many fingers are you showing me now?  We can say it like this, “7.  1 more is 8.”  Echo me please.</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24" name="Picture 23"/>
          <p:cNvPicPr>
            <a:picLocks noChangeAspect="1"/>
          </p:cNvPicPr>
          <p:nvPr/>
        </p:nvPicPr>
        <p:blipFill>
          <a:blip r:embed="rId5"/>
          <a:stretch>
            <a:fillRect/>
          </a:stretch>
        </p:blipFill>
        <p:spPr>
          <a:xfrm>
            <a:off x="1901846" y="2281785"/>
            <a:ext cx="2667000" cy="3309938"/>
          </a:xfrm>
          <a:prstGeom prst="rect">
            <a:avLst/>
          </a:prstGeom>
        </p:spPr>
      </p:pic>
      <p:pic>
        <p:nvPicPr>
          <p:cNvPr id="25" name="Picture 24"/>
          <p:cNvPicPr>
            <a:picLocks noChangeAspect="1"/>
          </p:cNvPicPr>
          <p:nvPr/>
        </p:nvPicPr>
        <p:blipFill>
          <a:blip r:embed="rId6"/>
          <a:stretch>
            <a:fillRect/>
          </a:stretch>
        </p:blipFill>
        <p:spPr>
          <a:xfrm>
            <a:off x="4714287" y="2368406"/>
            <a:ext cx="1916235" cy="3136693"/>
          </a:xfrm>
          <a:prstGeom prst="rect">
            <a:avLst/>
          </a:prstGeom>
        </p:spPr>
      </p:pic>
      <p:pic>
        <p:nvPicPr>
          <p:cNvPr id="14" name="Picture 13"/>
          <p:cNvPicPr>
            <a:picLocks noChangeAspect="1"/>
          </p:cNvPicPr>
          <p:nvPr/>
        </p:nvPicPr>
        <p:blipFill>
          <a:blip r:embed="rId5"/>
          <a:stretch>
            <a:fillRect/>
          </a:stretch>
        </p:blipFill>
        <p:spPr>
          <a:xfrm>
            <a:off x="1721578" y="2144742"/>
            <a:ext cx="2667000" cy="3309938"/>
          </a:xfrm>
          <a:prstGeom prst="rect">
            <a:avLst/>
          </a:prstGeom>
        </p:spPr>
      </p:pic>
      <p:pic>
        <p:nvPicPr>
          <p:cNvPr id="23" name="Picture 22"/>
          <p:cNvPicPr>
            <a:picLocks noChangeAspect="1"/>
          </p:cNvPicPr>
          <p:nvPr/>
        </p:nvPicPr>
        <p:blipFill>
          <a:blip r:embed="rId7"/>
          <a:stretch>
            <a:fillRect/>
          </a:stretch>
        </p:blipFill>
        <p:spPr>
          <a:xfrm>
            <a:off x="4608104" y="2231363"/>
            <a:ext cx="2035670" cy="3036635"/>
          </a:xfrm>
          <a:prstGeom prst="rect">
            <a:avLst/>
          </a:prstGeom>
        </p:spPr>
      </p:pic>
    </p:spTree>
    <p:extLst>
      <p:ext uri="{BB962C8B-B14F-4D97-AF65-F5344CB8AC3E}">
        <p14:creationId xmlns:p14="http://schemas.microsoft.com/office/powerpoint/2010/main" val="19403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4"/>
                                        </p:tgtEl>
                                        <p:attrNameLst>
                                          <p:attrName>ppt_w</p:attrName>
                                        </p:attrNameLst>
                                      </p:cBhvr>
                                      <p:tavLst>
                                        <p:tav tm="0">
                                          <p:val>
                                            <p:strVal val="ppt_w"/>
                                          </p:val>
                                        </p:tav>
                                        <p:tav tm="100000">
                                          <p:val>
                                            <p:fltVal val="0"/>
                                          </p:val>
                                        </p:tav>
                                      </p:tavLst>
                                    </p:anim>
                                    <p:anim calcmode="lin" valueType="num">
                                      <p:cBhvr>
                                        <p:cTn id="19" dur="500"/>
                                        <p:tgtEl>
                                          <p:spTgt spid="24"/>
                                        </p:tgtEl>
                                        <p:attrNameLst>
                                          <p:attrName>ppt_h</p:attrName>
                                        </p:attrNameLst>
                                      </p:cBhvr>
                                      <p:tavLst>
                                        <p:tav tm="0">
                                          <p:val>
                                            <p:strVal val="ppt_h"/>
                                          </p:val>
                                        </p:tav>
                                        <p:tav tm="100000">
                                          <p:val>
                                            <p:fltVal val="0"/>
                                          </p:val>
                                        </p:tav>
                                      </p:tavLst>
                                    </p:anim>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25"/>
                                        </p:tgtEl>
                                        <p:attrNameLst>
                                          <p:attrName>ppt_w</p:attrName>
                                        </p:attrNameLst>
                                      </p:cBhvr>
                                      <p:tavLst>
                                        <p:tav tm="0">
                                          <p:val>
                                            <p:strVal val="ppt_w"/>
                                          </p:val>
                                        </p:tav>
                                        <p:tav tm="100000">
                                          <p:val>
                                            <p:fltVal val="0"/>
                                          </p:val>
                                        </p:tav>
                                      </p:tavLst>
                                    </p:anim>
                                    <p:anim calcmode="lin" valueType="num">
                                      <p:cBhvr>
                                        <p:cTn id="24" dur="500"/>
                                        <p:tgtEl>
                                          <p:spTgt spid="25"/>
                                        </p:tgtEl>
                                        <p:attrNameLst>
                                          <p:attrName>ppt_h</p:attrName>
                                        </p:attrNameLst>
                                      </p:cBhvr>
                                      <p:tavLst>
                                        <p:tav tm="0">
                                          <p:val>
                                            <p:strVal val="ppt_h"/>
                                          </p:val>
                                        </p:tav>
                                        <p:tav tm="100000">
                                          <p:val>
                                            <p:fltVal val="0"/>
                                          </p:val>
                                        </p:tav>
                                      </p:tavLst>
                                    </p:anim>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716293" y="1062049"/>
            <a:ext cx="7711415" cy="923330"/>
          </a:xfrm>
          <a:prstGeom prst="rect">
            <a:avLst/>
          </a:prstGeom>
          <a:noFill/>
        </p:spPr>
        <p:txBody>
          <a:bodyPr wrap="square" rtlCol="0">
            <a:spAutoFit/>
          </a:bodyPr>
          <a:lstStyle/>
          <a:p>
            <a:pPr algn="ctr"/>
            <a:r>
              <a:rPr lang="en-US" b="1">
                <a:solidFill>
                  <a:srgbClr val="0070C0"/>
                </a:solidFill>
              </a:rPr>
              <a:t>Show me 10 fingers the Math Way (click).  Now, show me 1 less (click).  How many fingers are you showing me now?  We can say it like this, “10.  1 less is 9.”  Echo me please.</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24" name="Picture 23"/>
          <p:cNvPicPr>
            <a:picLocks noChangeAspect="1"/>
          </p:cNvPicPr>
          <p:nvPr/>
        </p:nvPicPr>
        <p:blipFill>
          <a:blip r:embed="rId5"/>
          <a:stretch>
            <a:fillRect/>
          </a:stretch>
        </p:blipFill>
        <p:spPr>
          <a:xfrm>
            <a:off x="2029048" y="2292230"/>
            <a:ext cx="2667000" cy="3309938"/>
          </a:xfrm>
          <a:prstGeom prst="rect">
            <a:avLst/>
          </a:prstGeom>
        </p:spPr>
      </p:pic>
      <p:pic>
        <p:nvPicPr>
          <p:cNvPr id="25" name="Picture 24"/>
          <p:cNvPicPr>
            <a:picLocks noChangeAspect="1"/>
          </p:cNvPicPr>
          <p:nvPr/>
        </p:nvPicPr>
        <p:blipFill>
          <a:blip r:embed="rId6"/>
          <a:stretch>
            <a:fillRect/>
          </a:stretch>
        </p:blipFill>
        <p:spPr>
          <a:xfrm>
            <a:off x="4961272" y="2403591"/>
            <a:ext cx="2277728" cy="3056640"/>
          </a:xfrm>
          <a:prstGeom prst="rect">
            <a:avLst/>
          </a:prstGeom>
        </p:spPr>
      </p:pic>
      <p:pic>
        <p:nvPicPr>
          <p:cNvPr id="14" name="Picture 13"/>
          <p:cNvPicPr>
            <a:picLocks noChangeAspect="1"/>
          </p:cNvPicPr>
          <p:nvPr/>
        </p:nvPicPr>
        <p:blipFill>
          <a:blip r:embed="rId5"/>
          <a:stretch>
            <a:fillRect/>
          </a:stretch>
        </p:blipFill>
        <p:spPr>
          <a:xfrm>
            <a:off x="1893214" y="2323804"/>
            <a:ext cx="2667000" cy="3309938"/>
          </a:xfrm>
          <a:prstGeom prst="rect">
            <a:avLst/>
          </a:prstGeom>
        </p:spPr>
      </p:pic>
      <p:pic>
        <p:nvPicPr>
          <p:cNvPr id="23" name="Picture 22"/>
          <p:cNvPicPr>
            <a:picLocks noChangeAspect="1"/>
          </p:cNvPicPr>
          <p:nvPr/>
        </p:nvPicPr>
        <p:blipFill>
          <a:blip r:embed="rId7"/>
          <a:stretch>
            <a:fillRect/>
          </a:stretch>
        </p:blipFill>
        <p:spPr>
          <a:xfrm>
            <a:off x="4961272" y="2292230"/>
            <a:ext cx="2075164" cy="3168001"/>
          </a:xfrm>
          <a:prstGeom prst="rect">
            <a:avLst/>
          </a:prstGeom>
        </p:spPr>
      </p:pic>
    </p:spTree>
    <p:extLst>
      <p:ext uri="{BB962C8B-B14F-4D97-AF65-F5344CB8AC3E}">
        <p14:creationId xmlns:p14="http://schemas.microsoft.com/office/powerpoint/2010/main" val="139333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4"/>
                                        </p:tgtEl>
                                        <p:attrNameLst>
                                          <p:attrName>ppt_w</p:attrName>
                                        </p:attrNameLst>
                                      </p:cBhvr>
                                      <p:tavLst>
                                        <p:tav tm="0">
                                          <p:val>
                                            <p:strVal val="ppt_w"/>
                                          </p:val>
                                        </p:tav>
                                        <p:tav tm="100000">
                                          <p:val>
                                            <p:fltVal val="0"/>
                                          </p:val>
                                        </p:tav>
                                      </p:tavLst>
                                    </p:anim>
                                    <p:anim calcmode="lin" valueType="num">
                                      <p:cBhvr>
                                        <p:cTn id="19" dur="500"/>
                                        <p:tgtEl>
                                          <p:spTgt spid="24"/>
                                        </p:tgtEl>
                                        <p:attrNameLst>
                                          <p:attrName>ppt_h</p:attrName>
                                        </p:attrNameLst>
                                      </p:cBhvr>
                                      <p:tavLst>
                                        <p:tav tm="0">
                                          <p:val>
                                            <p:strVal val="ppt_h"/>
                                          </p:val>
                                        </p:tav>
                                        <p:tav tm="100000">
                                          <p:val>
                                            <p:fltVal val="0"/>
                                          </p:val>
                                        </p:tav>
                                      </p:tavLst>
                                    </p:anim>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25"/>
                                        </p:tgtEl>
                                        <p:attrNameLst>
                                          <p:attrName>ppt_w</p:attrName>
                                        </p:attrNameLst>
                                      </p:cBhvr>
                                      <p:tavLst>
                                        <p:tav tm="0">
                                          <p:val>
                                            <p:strVal val="ppt_w"/>
                                          </p:val>
                                        </p:tav>
                                        <p:tav tm="100000">
                                          <p:val>
                                            <p:fltVal val="0"/>
                                          </p:val>
                                        </p:tav>
                                      </p:tavLst>
                                    </p:anim>
                                    <p:anim calcmode="lin" valueType="num">
                                      <p:cBhvr>
                                        <p:cTn id="24" dur="500"/>
                                        <p:tgtEl>
                                          <p:spTgt spid="25"/>
                                        </p:tgtEl>
                                        <p:attrNameLst>
                                          <p:attrName>ppt_h</p:attrName>
                                        </p:attrNameLst>
                                      </p:cBhvr>
                                      <p:tavLst>
                                        <p:tav tm="0">
                                          <p:val>
                                            <p:strVal val="ppt_h"/>
                                          </p:val>
                                        </p:tav>
                                        <p:tav tm="100000">
                                          <p:val>
                                            <p:fltVal val="0"/>
                                          </p:val>
                                        </p:tav>
                                      </p:tavLst>
                                    </p:anim>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1158247" y="1086971"/>
            <a:ext cx="6827507" cy="646331"/>
          </a:xfrm>
          <a:prstGeom prst="rect">
            <a:avLst/>
          </a:prstGeom>
          <a:noFill/>
        </p:spPr>
        <p:txBody>
          <a:bodyPr wrap="square" rtlCol="0">
            <a:spAutoFit/>
          </a:bodyPr>
          <a:lstStyle/>
          <a:p>
            <a:pPr algn="ctr"/>
            <a:r>
              <a:rPr lang="en-US" b="1">
                <a:solidFill>
                  <a:srgbClr val="0070C0"/>
                </a:solidFill>
              </a:rPr>
              <a:t>Now, I’m going to flash two numbers the Math Way.  See if you can come up with the 1 more or 1 less statement!</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18" name="Picture 17"/>
          <p:cNvPicPr>
            <a:picLocks noChangeAspect="1"/>
          </p:cNvPicPr>
          <p:nvPr/>
        </p:nvPicPr>
        <p:blipFill>
          <a:blip r:embed="rId5"/>
          <a:stretch>
            <a:fillRect/>
          </a:stretch>
        </p:blipFill>
        <p:spPr>
          <a:xfrm>
            <a:off x="1940605" y="2340418"/>
            <a:ext cx="2667000" cy="3309938"/>
          </a:xfrm>
          <a:prstGeom prst="rect">
            <a:avLst/>
          </a:prstGeom>
        </p:spPr>
      </p:pic>
      <p:pic>
        <p:nvPicPr>
          <p:cNvPr id="21" name="Picture 20"/>
          <p:cNvPicPr>
            <a:picLocks noChangeAspect="1"/>
          </p:cNvPicPr>
          <p:nvPr/>
        </p:nvPicPr>
        <p:blipFill>
          <a:blip r:embed="rId6"/>
          <a:stretch>
            <a:fillRect/>
          </a:stretch>
        </p:blipFill>
        <p:spPr>
          <a:xfrm>
            <a:off x="4753046" y="2427039"/>
            <a:ext cx="1916235" cy="3136693"/>
          </a:xfrm>
          <a:prstGeom prst="rect">
            <a:avLst/>
          </a:prstGeom>
        </p:spPr>
      </p:pic>
      <p:pic>
        <p:nvPicPr>
          <p:cNvPr id="26" name="Picture 25"/>
          <p:cNvPicPr>
            <a:picLocks noChangeAspect="1"/>
          </p:cNvPicPr>
          <p:nvPr/>
        </p:nvPicPr>
        <p:blipFill>
          <a:blip r:embed="rId5"/>
          <a:stretch>
            <a:fillRect/>
          </a:stretch>
        </p:blipFill>
        <p:spPr>
          <a:xfrm>
            <a:off x="1940605" y="2340418"/>
            <a:ext cx="2667000" cy="3309938"/>
          </a:xfrm>
          <a:prstGeom prst="rect">
            <a:avLst/>
          </a:prstGeom>
        </p:spPr>
      </p:pic>
      <p:pic>
        <p:nvPicPr>
          <p:cNvPr id="27" name="Picture 26"/>
          <p:cNvPicPr>
            <a:picLocks noChangeAspect="1"/>
          </p:cNvPicPr>
          <p:nvPr/>
        </p:nvPicPr>
        <p:blipFill>
          <a:blip r:embed="rId7"/>
          <a:stretch>
            <a:fillRect/>
          </a:stretch>
        </p:blipFill>
        <p:spPr>
          <a:xfrm>
            <a:off x="4513604" y="2376621"/>
            <a:ext cx="2362199" cy="3237531"/>
          </a:xfrm>
          <a:prstGeom prst="rect">
            <a:avLst/>
          </a:prstGeom>
        </p:spPr>
      </p:pic>
    </p:spTree>
    <p:extLst>
      <p:ext uri="{BB962C8B-B14F-4D97-AF65-F5344CB8AC3E}">
        <p14:creationId xmlns:p14="http://schemas.microsoft.com/office/powerpoint/2010/main" val="21578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21"/>
                                        </p:tgtEl>
                                        <p:attrNameLst>
                                          <p:attrName>ppt_w</p:attrName>
                                        </p:attrNameLst>
                                      </p:cBhvr>
                                      <p:tavLst>
                                        <p:tav tm="0">
                                          <p:val>
                                            <p:strVal val="ppt_w"/>
                                          </p:val>
                                        </p:tav>
                                        <p:tav tm="100000">
                                          <p:val>
                                            <p:fltVal val="0"/>
                                          </p:val>
                                        </p:tav>
                                      </p:tavLst>
                                    </p:anim>
                                    <p:anim calcmode="lin" valueType="num">
                                      <p:cBhvr>
                                        <p:cTn id="24" dur="500"/>
                                        <p:tgtEl>
                                          <p:spTgt spid="21"/>
                                        </p:tgtEl>
                                        <p:attrNameLst>
                                          <p:attrName>ppt_h</p:attrName>
                                        </p:attrNameLst>
                                      </p:cBhvr>
                                      <p:tavLst>
                                        <p:tav tm="0">
                                          <p:val>
                                            <p:strVal val="ppt_h"/>
                                          </p:val>
                                        </p:tav>
                                        <p:tav tm="100000">
                                          <p:val>
                                            <p:fltVal val="0"/>
                                          </p:val>
                                        </p:tav>
                                      </p:tavLst>
                                    </p:anim>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19</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1 More, 1 Less</a:t>
            </a:r>
            <a:endParaRPr lang="en-US" sz="8000" b="1"/>
          </a:p>
        </p:txBody>
      </p:sp>
      <p:sp>
        <p:nvSpPr>
          <p:cNvPr id="15" name="TextBox 14"/>
          <p:cNvSpPr txBox="1"/>
          <p:nvPr/>
        </p:nvSpPr>
        <p:spPr>
          <a:xfrm>
            <a:off x="1158247" y="1086971"/>
            <a:ext cx="6827507" cy="646331"/>
          </a:xfrm>
          <a:prstGeom prst="rect">
            <a:avLst/>
          </a:prstGeom>
          <a:noFill/>
        </p:spPr>
        <p:txBody>
          <a:bodyPr wrap="square" rtlCol="0">
            <a:spAutoFit/>
          </a:bodyPr>
          <a:lstStyle/>
          <a:p>
            <a:pPr algn="ctr"/>
            <a:r>
              <a:rPr lang="en-US" b="1">
                <a:solidFill>
                  <a:srgbClr val="0070C0"/>
                </a:solidFill>
              </a:rPr>
              <a:t>Now, I’m going to flash two numbers the Math Way.  See if you can come up with the 1 more or 1 less statement!</a:t>
            </a:r>
          </a:p>
        </p:txBody>
      </p:sp>
      <p:pic>
        <p:nvPicPr>
          <p:cNvPr id="22" name="Picture 2" descr="http://www.clipartbest.com/cliparts/pi5/oqj/pi5oqjgzT.png"/>
          <p:cNvPicPr>
            <a:picLocks noChangeAspect="1" noChangeArrowheads="1"/>
          </p:cNvPicPr>
          <p:nvPr/>
        </p:nvPicPr>
        <p:blipFill>
          <a:blip r:embed="rId4" cstate="print"/>
          <a:srcRect/>
          <a:stretch>
            <a:fillRect/>
          </a:stretch>
        </p:blipFill>
        <p:spPr bwMode="auto">
          <a:xfrm>
            <a:off x="7293520" y="4419600"/>
            <a:ext cx="1515888" cy="2114491"/>
          </a:xfrm>
          <a:prstGeom prst="rect">
            <a:avLst/>
          </a:prstGeom>
          <a:noFill/>
        </p:spPr>
      </p:pic>
      <p:pic>
        <p:nvPicPr>
          <p:cNvPr id="23" name="Picture 22"/>
          <p:cNvPicPr>
            <a:picLocks noChangeAspect="1"/>
          </p:cNvPicPr>
          <p:nvPr/>
        </p:nvPicPr>
        <p:blipFill>
          <a:blip r:embed="rId5"/>
          <a:stretch>
            <a:fillRect/>
          </a:stretch>
        </p:blipFill>
        <p:spPr>
          <a:xfrm>
            <a:off x="2761956" y="2351975"/>
            <a:ext cx="2999364" cy="3449269"/>
          </a:xfrm>
          <a:prstGeom prst="rect">
            <a:avLst/>
          </a:prstGeom>
        </p:spPr>
      </p:pic>
      <p:pic>
        <p:nvPicPr>
          <p:cNvPr id="24" name="Picture 23"/>
          <p:cNvPicPr>
            <a:picLocks noChangeAspect="1"/>
          </p:cNvPicPr>
          <p:nvPr/>
        </p:nvPicPr>
        <p:blipFill>
          <a:blip r:embed="rId6"/>
          <a:stretch>
            <a:fillRect/>
          </a:stretch>
        </p:blipFill>
        <p:spPr>
          <a:xfrm>
            <a:off x="2761956" y="2094179"/>
            <a:ext cx="2819400" cy="3468111"/>
          </a:xfrm>
          <a:prstGeom prst="rect">
            <a:avLst/>
          </a:prstGeom>
        </p:spPr>
      </p:pic>
    </p:spTree>
    <p:extLst>
      <p:ext uri="{BB962C8B-B14F-4D97-AF65-F5344CB8AC3E}">
        <p14:creationId xmlns:p14="http://schemas.microsoft.com/office/powerpoint/2010/main" val="2298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3"/>
                                        </p:tgtEl>
                                        <p:attrNameLst>
                                          <p:attrName>ppt_w</p:attrName>
                                        </p:attrNameLst>
                                      </p:cBhvr>
                                      <p:tavLst>
                                        <p:tav tm="0">
                                          <p:val>
                                            <p:strVal val="ppt_w"/>
                                          </p:val>
                                        </p:tav>
                                        <p:tav tm="100000">
                                          <p:val>
                                            <p:fltVal val="0"/>
                                          </p:val>
                                        </p:tav>
                                      </p:tavLst>
                                    </p:anim>
                                    <p:anim calcmode="lin" valueType="num">
                                      <p:cBhvr>
                                        <p:cTn id="14" dur="500"/>
                                        <p:tgtEl>
                                          <p:spTgt spid="23"/>
                                        </p:tgtEl>
                                        <p:attrNameLst>
                                          <p:attrName>ppt_h</p:attrName>
                                        </p:attrNameLst>
                                      </p:cBhvr>
                                      <p:tavLst>
                                        <p:tav tm="0">
                                          <p:val>
                                            <p:strVal val="ppt_h"/>
                                          </p:val>
                                        </p:tav>
                                        <p:tav tm="100000">
                                          <p:val>
                                            <p:fltVal val="0"/>
                                          </p:val>
                                        </p:tav>
                                      </p:tavLst>
                                    </p:anim>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liparts.co/cliparts/kiK/nod/kiKnodB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230215"/>
            <a:ext cx="3210342" cy="321034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19</a:t>
            </a:r>
          </a:p>
        </p:txBody>
      </p:sp>
      <p:sp>
        <p:nvSpPr>
          <p:cNvPr id="16" name="TextBox 15"/>
          <p:cNvSpPr txBox="1"/>
          <p:nvPr/>
        </p:nvSpPr>
        <p:spPr>
          <a:xfrm>
            <a:off x="1023843" y="990600"/>
            <a:ext cx="7009725" cy="2123658"/>
          </a:xfrm>
          <a:prstGeom prst="rect">
            <a:avLst/>
          </a:prstGeom>
          <a:noFill/>
        </p:spPr>
        <p:txBody>
          <a:bodyPr wrap="square" rtlCol="0">
            <a:spAutoFit/>
          </a:bodyPr>
          <a:lstStyle/>
          <a:p>
            <a:pPr algn="ctr"/>
            <a:r>
              <a:rPr lang="en-US" sz="2200" b="1"/>
              <a:t>Use your clay to make six little pretend pancakes.  How many people could you serve with your pancakes if you were going to have a tiny pancake party?  What if another person joined them?  Put your clay back together into a ball.  Make new tiny pancakes so there is just enough.  Talk about your cooking with your friend.</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2423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793909" y="1119179"/>
            <a:ext cx="7576059" cy="1138773"/>
          </a:xfrm>
          <a:prstGeom prst="rect">
            <a:avLst/>
          </a:prstGeom>
          <a:noFill/>
        </p:spPr>
        <p:txBody>
          <a:bodyPr wrap="square" rtlCol="0">
            <a:spAutoFit/>
          </a:bodyPr>
          <a:lstStyle/>
          <a:p>
            <a:pPr algn="ctr"/>
            <a:r>
              <a:rPr lang="en-US" sz="2800" b="1"/>
              <a:t>I’m going to call up some helpers.  When I call you up, put your hand on one of my markers.</a:t>
            </a:r>
          </a:p>
          <a:p>
            <a:pPr algn="ctr"/>
            <a:r>
              <a:rPr lang="en-US" sz="1200" b="1"/>
              <a:t>(Call 6- “fewer markers than students”)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2" name="Picture 6" descr="http://bsccongress.com/im8/green-color-marker-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296" y="3446009"/>
            <a:ext cx="1453970" cy="227711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clker.com/cliparts/H/F/9/u/o/Z/brown-dry-erase-marker-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7530" y="3356242"/>
            <a:ext cx="1474552" cy="231325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www.clker.com/cliparts/6/K/J/9/t/4/purple-coloring-marker-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3026" y="3346277"/>
            <a:ext cx="1517650" cy="237684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www.clker.com/cliparts/q/N/i/A/v/L/blue-dry-erase-marker-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6555" y="3352929"/>
            <a:ext cx="1510851" cy="237019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clker.com/cliparts/O/o/W/N/L/F/pink-highlighter-marker-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8024" y="3352929"/>
            <a:ext cx="1531233" cy="2398121"/>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ttp://worldartsme.com/images/highlighters-free-clipart-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3482252"/>
            <a:ext cx="1430828" cy="22408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0919" y="5865666"/>
            <a:ext cx="7442037" cy="400110"/>
          </a:xfrm>
          <a:prstGeom prst="rect">
            <a:avLst/>
          </a:prstGeom>
          <a:noFill/>
        </p:spPr>
        <p:txBody>
          <a:bodyPr wrap="none" rtlCol="0">
            <a:spAutoFit/>
          </a:bodyPr>
          <a:lstStyle/>
          <a:p>
            <a:pPr algn="ctr"/>
            <a:r>
              <a:rPr lang="en-US" sz="2000" b="1">
                <a:solidFill>
                  <a:srgbClr val="0000FF"/>
                </a:solidFill>
              </a:rPr>
              <a:t>Now, the number of markers is the same as the number of students!</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755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52"/>
                                        </p:tgtEl>
                                        <p:attrNameLst>
                                          <p:attrName>style.visibility</p:attrName>
                                        </p:attrNameLst>
                                      </p:cBhvr>
                                      <p:to>
                                        <p:strVal val="visible"/>
                                      </p:to>
                                    </p:set>
                                    <p:anim calcmode="lin" valueType="num">
                                      <p:cBhvr additive="base">
                                        <p:cTn id="7" dur="500" fill="hold"/>
                                        <p:tgtEl>
                                          <p:spTgt spid="14352"/>
                                        </p:tgtEl>
                                        <p:attrNameLst>
                                          <p:attrName>ppt_x</p:attrName>
                                        </p:attrNameLst>
                                      </p:cBhvr>
                                      <p:tavLst>
                                        <p:tav tm="0">
                                          <p:val>
                                            <p:strVal val="#ppt_x"/>
                                          </p:val>
                                        </p:tav>
                                        <p:tav tm="100000">
                                          <p:val>
                                            <p:strVal val="#ppt_x"/>
                                          </p:val>
                                        </p:tav>
                                      </p:tavLst>
                                    </p:anim>
                                    <p:anim calcmode="lin" valueType="num">
                                      <p:cBhvr additive="base">
                                        <p:cTn id="8" dur="500" fill="hold"/>
                                        <p:tgtEl>
                                          <p:spTgt spid="14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793909" y="1119179"/>
            <a:ext cx="7576059" cy="1138773"/>
          </a:xfrm>
          <a:prstGeom prst="rect">
            <a:avLst/>
          </a:prstGeom>
          <a:noFill/>
        </p:spPr>
        <p:txBody>
          <a:bodyPr wrap="square" rtlCol="0">
            <a:spAutoFit/>
          </a:bodyPr>
          <a:lstStyle/>
          <a:p>
            <a:pPr algn="ctr"/>
            <a:r>
              <a:rPr lang="en-US" sz="2800" b="1"/>
              <a:t>I’m going to call up some more helpers.  When I call you up, put your hand on one of my markers.</a:t>
            </a:r>
          </a:p>
          <a:p>
            <a:pPr algn="ctr"/>
            <a:r>
              <a:rPr lang="en-US" sz="1200" b="1"/>
              <a:t>(Call 4- “fewer students than markers”)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2" name="Picture 6" descr="http://bsccongress.com/im8/green-color-marker-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300" y="3439356"/>
            <a:ext cx="1453970" cy="227711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clker.com/cliparts/H/F/9/u/o/Z/brown-dry-erase-marker-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534" y="3349589"/>
            <a:ext cx="1474552" cy="231325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www.clker.com/cliparts/6/K/J/9/t/4/purple-coloring-marker-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030" y="3339624"/>
            <a:ext cx="1517650" cy="237684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www.clker.com/cliparts/q/N/i/A/v/L/blue-dry-erase-marker-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559" y="3346276"/>
            <a:ext cx="1510851" cy="237019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clker.com/cliparts/O/o/W/N/L/F/pink-highlighter-marker-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3028" y="3346276"/>
            <a:ext cx="1531233" cy="2398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5817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pic>
        <p:nvPicPr>
          <p:cNvPr id="14338" name="Picture 2" descr="http://www.newmusicbox.org/wp-content/uploads/2014/09/fishbo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1" y="1733523"/>
            <a:ext cx="5715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two goldfish.  Is the one in the first bowl bigger or smaller?  Show me the gesture for bigger if you think it’s bigger.  Show me the gesture for smaller if you think it’s smaller.</a:t>
            </a:r>
          </a:p>
        </p:txBody>
      </p:sp>
    </p:spTree>
    <p:extLst>
      <p:ext uri="{BB962C8B-B14F-4D97-AF65-F5344CB8AC3E}">
        <p14:creationId xmlns:p14="http://schemas.microsoft.com/office/powerpoint/2010/main" val="19663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793909" y="1119179"/>
            <a:ext cx="7576059" cy="1138773"/>
          </a:xfrm>
          <a:prstGeom prst="rect">
            <a:avLst/>
          </a:prstGeom>
          <a:noFill/>
        </p:spPr>
        <p:txBody>
          <a:bodyPr wrap="square" rtlCol="0">
            <a:spAutoFit/>
          </a:bodyPr>
          <a:lstStyle/>
          <a:p>
            <a:pPr algn="ctr"/>
            <a:r>
              <a:rPr lang="en-US" sz="2800" b="1"/>
              <a:t>Let’s do it again!  When I call you up, put           your hand on one of my markers.</a:t>
            </a:r>
          </a:p>
          <a:p>
            <a:pPr algn="ctr"/>
            <a:r>
              <a:rPr lang="en-US" sz="1200" b="1"/>
              <a:t>(Call 5- “the number of markers is the same as the number of students”)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2" name="Picture 6" descr="http://bsccongress.com/im8/green-color-marker-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300" y="3439356"/>
            <a:ext cx="1453970" cy="227711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clker.com/cliparts/H/F/9/u/o/Z/brown-dry-erase-marker-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534" y="3349589"/>
            <a:ext cx="1474552" cy="231325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www.clker.com/cliparts/6/K/J/9/t/4/purple-coloring-marker-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030" y="3339624"/>
            <a:ext cx="1517650" cy="237684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www.clker.com/cliparts/q/N/i/A/v/L/blue-dry-erase-marker-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559" y="3346276"/>
            <a:ext cx="1510851" cy="237019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clker.com/cliparts/O/o/W/N/L/F/pink-highlighter-marker-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3028" y="3346276"/>
            <a:ext cx="1531233" cy="2398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65379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292830" y="674692"/>
            <a:ext cx="6673691" cy="1200329"/>
          </a:xfrm>
          <a:prstGeom prst="rect">
            <a:avLst/>
          </a:prstGeom>
          <a:noFill/>
        </p:spPr>
        <p:txBody>
          <a:bodyPr wrap="square" rtlCol="0">
            <a:spAutoFit/>
          </a:bodyPr>
          <a:lstStyle/>
          <a:p>
            <a:pPr algn="ctr"/>
            <a:r>
              <a:rPr lang="en-US" sz="2400" b="1"/>
              <a:t>You have a bag of pennies and a bag of linking cubes.  Please arrange the objects on your desk.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663" y="47456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298"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81537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954107"/>
          </a:xfrm>
          <a:prstGeom prst="rect">
            <a:avLst/>
          </a:prstGeom>
          <a:noFill/>
        </p:spPr>
        <p:txBody>
          <a:bodyPr wrap="square" rtlCol="0">
            <a:spAutoFit/>
          </a:bodyPr>
          <a:lstStyle/>
          <a:p>
            <a:pPr algn="ctr"/>
            <a:r>
              <a:rPr lang="en-US" sz="2800" b="1"/>
              <a:t>Echo after me, “There are fewer pennies than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663" y="47456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298"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55342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1200329"/>
          </a:xfrm>
          <a:prstGeom prst="rect">
            <a:avLst/>
          </a:prstGeom>
          <a:noFill/>
        </p:spPr>
        <p:txBody>
          <a:bodyPr wrap="square" rtlCol="0">
            <a:spAutoFit/>
          </a:bodyPr>
          <a:lstStyle/>
          <a:p>
            <a:pPr algn="ctr"/>
            <a:r>
              <a:rPr lang="en-US" sz="2400" b="1"/>
              <a:t>Put one cube back into your bag.  Look at the cubes and pennies again.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663" y="47456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298"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333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954107"/>
          </a:xfrm>
          <a:prstGeom prst="rect">
            <a:avLst/>
          </a:prstGeom>
          <a:noFill/>
        </p:spPr>
        <p:txBody>
          <a:bodyPr wrap="square" rtlCol="0">
            <a:spAutoFit/>
          </a:bodyPr>
          <a:lstStyle/>
          <a:p>
            <a:pPr algn="ctr"/>
            <a:r>
              <a:rPr lang="en-US" sz="2800" b="1"/>
              <a:t>Echo after me, “There are fewer pennies than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663" y="47456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98738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1200329"/>
          </a:xfrm>
          <a:prstGeom prst="rect">
            <a:avLst/>
          </a:prstGeom>
          <a:noFill/>
        </p:spPr>
        <p:txBody>
          <a:bodyPr wrap="square" rtlCol="0">
            <a:spAutoFit/>
          </a:bodyPr>
          <a:lstStyle/>
          <a:p>
            <a:pPr algn="ctr"/>
            <a:r>
              <a:rPr lang="en-US" sz="2400" b="1"/>
              <a:t>Put one cube back into your bag.  Look at the cubes and pennies again.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663" y="47456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549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ppt_x"/>
                                          </p:val>
                                        </p:tav>
                                      </p:tavLst>
                                    </p:anim>
                                    <p:anim calcmode="lin" valueType="num">
                                      <p:cBhvr additive="base">
                                        <p:cTn id="7" dur="500"/>
                                        <p:tgtEl>
                                          <p:spTgt spid="25"/>
                                        </p:tgtEl>
                                        <p:attrNameLst>
                                          <p:attrName>ppt_y</p:attrName>
                                        </p:attrNameLst>
                                      </p:cBhvr>
                                      <p:tavLst>
                                        <p:tav tm="0">
                                          <p:val>
                                            <p:strVal val="ppt_y"/>
                                          </p:val>
                                        </p:tav>
                                        <p:tav tm="100000">
                                          <p:val>
                                            <p:strVal val="1+ppt_h/2"/>
                                          </p:val>
                                        </p:tav>
                                      </p:tavLst>
                                    </p:anim>
                                    <p:set>
                                      <p:cBhvr>
                                        <p:cTn id="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954107"/>
          </a:xfrm>
          <a:prstGeom prst="rect">
            <a:avLst/>
          </a:prstGeom>
          <a:noFill/>
        </p:spPr>
        <p:txBody>
          <a:bodyPr wrap="square" rtlCol="0">
            <a:spAutoFit/>
          </a:bodyPr>
          <a:lstStyle/>
          <a:p>
            <a:pPr algn="ctr"/>
            <a:r>
              <a:rPr lang="en-US" sz="2800" b="1"/>
              <a:t>Echo after me, “There are fewer pennies than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35916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1200329"/>
          </a:xfrm>
          <a:prstGeom prst="rect">
            <a:avLst/>
          </a:prstGeom>
          <a:noFill/>
        </p:spPr>
        <p:txBody>
          <a:bodyPr wrap="square" rtlCol="0">
            <a:spAutoFit/>
          </a:bodyPr>
          <a:lstStyle/>
          <a:p>
            <a:pPr algn="ctr"/>
            <a:r>
              <a:rPr lang="en-US" sz="2400" b="1"/>
              <a:t>Put one cube back into your bag.  Look at the cubes and pennies again.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894" y="5112438"/>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7808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7"/>
                                        </p:tgtEl>
                                        <p:attrNameLst>
                                          <p:attrName>ppt_x</p:attrName>
                                        </p:attrNameLst>
                                      </p:cBhvr>
                                      <p:tavLst>
                                        <p:tav tm="0">
                                          <p:val>
                                            <p:strVal val="ppt_x"/>
                                          </p:val>
                                        </p:tav>
                                        <p:tav tm="100000">
                                          <p:val>
                                            <p:strVal val="ppt_x"/>
                                          </p:val>
                                        </p:tav>
                                      </p:tavLst>
                                    </p:anim>
                                    <p:anim calcmode="lin" valueType="num">
                                      <p:cBhvr additive="base">
                                        <p:cTn id="7" dur="500"/>
                                        <p:tgtEl>
                                          <p:spTgt spid="27"/>
                                        </p:tgtEl>
                                        <p:attrNameLst>
                                          <p:attrName>ppt_y</p:attrName>
                                        </p:attrNameLst>
                                      </p:cBhvr>
                                      <p:tavLst>
                                        <p:tav tm="0">
                                          <p:val>
                                            <p:strVal val="ppt_y"/>
                                          </p:val>
                                        </p:tav>
                                        <p:tav tm="100000">
                                          <p:val>
                                            <p:strVal val="1+ppt_h/2"/>
                                          </p:val>
                                        </p:tav>
                                      </p:tavLst>
                                    </p:anim>
                                    <p:set>
                                      <p:cBhvr>
                                        <p:cTn id="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954107"/>
          </a:xfrm>
          <a:prstGeom prst="rect">
            <a:avLst/>
          </a:prstGeom>
          <a:noFill/>
        </p:spPr>
        <p:txBody>
          <a:bodyPr wrap="square" rtlCol="0">
            <a:spAutoFit/>
          </a:bodyPr>
          <a:lstStyle/>
          <a:p>
            <a:pPr algn="ctr"/>
            <a:r>
              <a:rPr lang="en-US" sz="2800" b="1"/>
              <a:t>Echo after me, “There are fewer pennies than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68613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1200329"/>
          </a:xfrm>
          <a:prstGeom prst="rect">
            <a:avLst/>
          </a:prstGeom>
          <a:noFill/>
        </p:spPr>
        <p:txBody>
          <a:bodyPr wrap="square" rtlCol="0">
            <a:spAutoFit/>
          </a:bodyPr>
          <a:lstStyle/>
          <a:p>
            <a:pPr algn="ctr"/>
            <a:r>
              <a:rPr lang="en-US" sz="2400" b="1"/>
              <a:t>Put one cube back into your bag.  Look at the cubes and pennies again.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319" y="401266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2607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Bigger and Smaller</a:t>
            </a:r>
            <a:endParaRPr lang="en-US" sz="8000" b="1"/>
          </a:p>
        </p:txBody>
      </p:sp>
      <p:sp>
        <p:nvSpPr>
          <p:cNvPr id="12" name="TextBox 11"/>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the two gingerbread men.  Is the second one bigger or smaller?  Show me the gesture for bigger if you think it’s bigger.  Show me the gesture for smaller if you think it’s smaller.</a:t>
            </a:r>
          </a:p>
        </p:txBody>
      </p:sp>
      <p:pic>
        <p:nvPicPr>
          <p:cNvPr id="15362" name="Picture 2" descr="http://www.mathwire.com/images/gbsma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341" y="2488403"/>
            <a:ext cx="3991319" cy="349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0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954107"/>
          </a:xfrm>
          <a:prstGeom prst="rect">
            <a:avLst/>
          </a:prstGeom>
          <a:noFill/>
        </p:spPr>
        <p:txBody>
          <a:bodyPr wrap="square" rtlCol="0">
            <a:spAutoFit/>
          </a:bodyPr>
          <a:lstStyle/>
          <a:p>
            <a:pPr algn="ctr"/>
            <a:r>
              <a:rPr lang="en-US" sz="2800" b="1"/>
              <a:t>Echo after me, “There are fewer pennies than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67835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903320" y="741285"/>
            <a:ext cx="5565170" cy="1200329"/>
          </a:xfrm>
          <a:prstGeom prst="rect">
            <a:avLst/>
          </a:prstGeom>
          <a:noFill/>
        </p:spPr>
        <p:txBody>
          <a:bodyPr wrap="square" rtlCol="0">
            <a:spAutoFit/>
          </a:bodyPr>
          <a:lstStyle/>
          <a:p>
            <a:pPr algn="ctr"/>
            <a:r>
              <a:rPr lang="en-US" sz="2400" b="1"/>
              <a:t>Put one cube back into your bag.  Look at the cubes and pennies again.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038" y="3519276"/>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89" y="3820515"/>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3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19</a:t>
            </a:r>
          </a:p>
        </p:txBody>
      </p:sp>
      <p:sp>
        <p:nvSpPr>
          <p:cNvPr id="39" name="TextBox 38"/>
          <p:cNvSpPr txBox="1"/>
          <p:nvPr/>
        </p:nvSpPr>
        <p:spPr>
          <a:xfrm>
            <a:off x="1256460" y="838624"/>
            <a:ext cx="6631080" cy="954107"/>
          </a:xfrm>
          <a:prstGeom prst="rect">
            <a:avLst/>
          </a:prstGeom>
          <a:noFill/>
        </p:spPr>
        <p:txBody>
          <a:bodyPr wrap="square" rtlCol="0">
            <a:spAutoFit/>
          </a:bodyPr>
          <a:lstStyle/>
          <a:p>
            <a:pPr algn="ctr"/>
            <a:r>
              <a:rPr lang="en-US" sz="2800" b="1"/>
              <a:t>Echo after me, “The number of pennies is the same as the number of cubes.”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06" y="2549164"/>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88" y="4552849"/>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932" y="3644333"/>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orldartsme.com/images/penny-2015-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32" y="4740216"/>
            <a:ext cx="91440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awesomemoney101.weebly.com/uploads/2/3/7/4/23749064/3347211_or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826" y="2737885"/>
            <a:ext cx="1189413" cy="923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695" y="2190899"/>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826" y="2619374"/>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27" y="3142161"/>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193" y="3640122"/>
            <a:ext cx="857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0/90x85/Counting%252B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189" y="2161082"/>
            <a:ext cx="857250" cy="8096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189480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9510" y="214313"/>
            <a:ext cx="8564980" cy="485775"/>
          </a:xfrm>
          <a:prstGeom prst="rect">
            <a:avLst/>
          </a:prstGeom>
        </p:spPr>
      </p:pic>
      <p:pic>
        <p:nvPicPr>
          <p:cNvPr id="7" name="Picture 6"/>
          <p:cNvPicPr>
            <a:picLocks noChangeAspect="1"/>
          </p:cNvPicPr>
          <p:nvPr/>
        </p:nvPicPr>
        <p:blipFill>
          <a:blip r:embed="rId4"/>
          <a:stretch>
            <a:fillRect/>
          </a:stretch>
        </p:blipFill>
        <p:spPr>
          <a:xfrm>
            <a:off x="704850" y="1371600"/>
            <a:ext cx="7734300" cy="3005195"/>
          </a:xfrm>
          <a:prstGeom prst="rect">
            <a:avLst/>
          </a:prstGeom>
        </p:spPr>
      </p:pic>
    </p:spTree>
    <p:extLst>
      <p:ext uri="{BB962C8B-B14F-4D97-AF65-F5344CB8AC3E}">
        <p14:creationId xmlns:p14="http://schemas.microsoft.com/office/powerpoint/2010/main" val="22838480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89510" y="214313"/>
            <a:ext cx="8564980" cy="485775"/>
          </a:xfrm>
          <a:prstGeom prst="rect">
            <a:avLst/>
          </a:prstGeom>
        </p:spPr>
      </p:pic>
      <p:pic>
        <p:nvPicPr>
          <p:cNvPr id="2" name="Picture 1"/>
          <p:cNvPicPr>
            <a:picLocks noChangeAspect="1"/>
          </p:cNvPicPr>
          <p:nvPr/>
        </p:nvPicPr>
        <p:blipFill>
          <a:blip r:embed="rId4"/>
          <a:stretch>
            <a:fillRect/>
          </a:stretch>
        </p:blipFill>
        <p:spPr>
          <a:xfrm>
            <a:off x="205929" y="-4140265"/>
            <a:ext cx="7499366" cy="5440292"/>
          </a:xfrm>
          <a:prstGeom prst="rect">
            <a:avLst/>
          </a:prstGeom>
        </p:spPr>
      </p:pic>
    </p:spTree>
    <p:extLst>
      <p:ext uri="{BB962C8B-B14F-4D97-AF65-F5344CB8AC3E}">
        <p14:creationId xmlns:p14="http://schemas.microsoft.com/office/powerpoint/2010/main" val="10110855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08752" y="1556181"/>
            <a:ext cx="6810375" cy="2600325"/>
          </a:xfrm>
          <a:prstGeom prst="rect">
            <a:avLst/>
          </a:prstGeom>
        </p:spPr>
      </p:pic>
    </p:spTree>
    <p:extLst>
      <p:ext uri="{BB962C8B-B14F-4D97-AF65-F5344CB8AC3E}">
        <p14:creationId xmlns:p14="http://schemas.microsoft.com/office/powerpoint/2010/main" val="30799640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93456"/>
          </a:xfrm>
          <a:prstGeom prst="rect">
            <a:avLst/>
          </a:prstGeom>
          <a:noFill/>
        </p:spPr>
        <p:txBody>
          <a:bodyPr wrap="square" rtlCol="0">
            <a:spAutoFit/>
          </a:bodyPr>
          <a:lstStyle/>
          <a:p>
            <a:pPr algn="ctr"/>
            <a:r>
              <a:rPr lang="en-US" sz="4800" b="1">
                <a:latin typeface="Kristen ITC" panose="03050502040202030202" pitchFamily="66" charset="0"/>
              </a:rPr>
              <a:t>Lesson 20</a:t>
            </a:r>
          </a:p>
          <a:p>
            <a:pPr algn="ctr"/>
            <a:endParaRPr lang="en-US" sz="1050">
              <a:latin typeface="Kristen ITC" panose="03050502040202030202" pitchFamily="66" charset="0"/>
            </a:endParaRPr>
          </a:p>
          <a:p>
            <a:pPr algn="ctr"/>
            <a:endParaRPr lang="en-US" sz="4400">
              <a:latin typeface="Kristen ITC" panose="03050502040202030202" pitchFamily="66" charset="0"/>
            </a:endParaRPr>
          </a:p>
          <a:p>
            <a:pPr algn="ctr"/>
            <a:r>
              <a:rPr lang="en-US" sz="4000">
                <a:latin typeface="Kristen ITC" panose="03050502040202030202" pitchFamily="66" charset="0"/>
              </a:rPr>
              <a:t>I can relate “more” and “less” to length.</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85511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Observing and Noticing</a:t>
            </a:r>
            <a:endParaRPr lang="en-US" sz="8000" b="1"/>
          </a:p>
        </p:txBody>
      </p:sp>
      <p:sp>
        <p:nvSpPr>
          <p:cNvPr id="15" name="TextBox 14"/>
          <p:cNvSpPr txBox="1"/>
          <p:nvPr/>
        </p:nvSpPr>
        <p:spPr>
          <a:xfrm>
            <a:off x="651611" y="1664736"/>
            <a:ext cx="2694017" cy="1754326"/>
          </a:xfrm>
          <a:prstGeom prst="rect">
            <a:avLst/>
          </a:prstGeom>
          <a:noFill/>
        </p:spPr>
        <p:txBody>
          <a:bodyPr wrap="square" rtlCol="0">
            <a:spAutoFit/>
          </a:bodyPr>
          <a:lstStyle/>
          <a:p>
            <a:pPr algn="ctr"/>
            <a:r>
              <a:rPr lang="en-US" b="1">
                <a:solidFill>
                  <a:srgbClr val="0070C0"/>
                </a:solidFill>
              </a:rPr>
              <a:t>You are going to watch me do a math race called a Sprint like I were back in Kindergarten!</a:t>
            </a:r>
          </a:p>
          <a:p>
            <a:pPr algn="ctr"/>
            <a:r>
              <a:rPr lang="en-US" b="1">
                <a:solidFill>
                  <a:srgbClr val="0070C0"/>
                </a:solidFill>
              </a:rPr>
              <a:t>(See directions in module.)</a:t>
            </a:r>
          </a:p>
        </p:txBody>
      </p:sp>
      <p:pic>
        <p:nvPicPr>
          <p:cNvPr id="3" name="Picture 2"/>
          <p:cNvPicPr>
            <a:picLocks noChangeAspect="1"/>
          </p:cNvPicPr>
          <p:nvPr/>
        </p:nvPicPr>
        <p:blipFill>
          <a:blip r:embed="rId4"/>
          <a:stretch>
            <a:fillRect/>
          </a:stretch>
        </p:blipFill>
        <p:spPr>
          <a:xfrm>
            <a:off x="3284578" y="1045541"/>
            <a:ext cx="4219575" cy="4924425"/>
          </a:xfrm>
          <a:prstGeom prst="rect">
            <a:avLst/>
          </a:prstGeom>
        </p:spPr>
      </p:pic>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11" y="3733774"/>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80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149506"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181" y="2482348"/>
            <a:ext cx="3248976" cy="1015663"/>
          </a:xfrm>
          <a:prstGeom prst="rect">
            <a:avLst/>
          </a:prstGeom>
          <a:noFill/>
        </p:spPr>
        <p:txBody>
          <a:bodyPr wrap="square" rtlCol="0">
            <a:spAutoFit/>
          </a:bodyPr>
          <a:lstStyle/>
          <a:p>
            <a:pPr algn="ctr"/>
            <a:r>
              <a:rPr lang="en-US" sz="2000" b="1"/>
              <a:t>Build your train while saying, “1 more.”  Stop when you get to 5.</a:t>
            </a:r>
          </a:p>
        </p:txBody>
      </p:sp>
      <p:pic>
        <p:nvPicPr>
          <p:cNvPr id="50178"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sp>
        <p:nvSpPr>
          <p:cNvPr id="22" name="TextBox 21"/>
          <p:cNvSpPr txBox="1"/>
          <p:nvPr/>
        </p:nvSpPr>
        <p:spPr>
          <a:xfrm>
            <a:off x="7239000" y="287430"/>
            <a:ext cx="1688283" cy="523220"/>
          </a:xfrm>
          <a:prstGeom prst="rect">
            <a:avLst/>
          </a:prstGeom>
          <a:noFill/>
        </p:spPr>
        <p:txBody>
          <a:bodyPr wrap="none" rtlCol="0">
            <a:spAutoFit/>
          </a:bodyPr>
          <a:lstStyle/>
          <a:p>
            <a:r>
              <a:rPr lang="en-US" sz="1400"/>
              <a:t>Module 3, Lesson 20</a:t>
            </a:r>
          </a:p>
          <a:p>
            <a:pPr algn="ctr"/>
            <a:r>
              <a:rPr lang="en-US" sz="1400"/>
              <a:t>Fluency</a:t>
            </a:r>
          </a:p>
        </p:txBody>
      </p:sp>
      <p:sp>
        <p:nvSpPr>
          <p:cNvPr id="23" name="TextBox 2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Trains</a:t>
            </a:r>
            <a:endParaRPr lang="en-US" sz="8000" b="1"/>
          </a:p>
        </p:txBody>
      </p:sp>
      <p:pic>
        <p:nvPicPr>
          <p:cNvPr id="24" name="Picture 2" descr="http://res.freestockphotos.biz/pictures/15/15668-illustration-of-a-cartoon-speech-bubble-p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67016"/>
            <a:ext cx="4266302" cy="36567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choo-choo-train-clipart-super-trai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83" y="4303975"/>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7063" y="2492991"/>
            <a:ext cx="3248976" cy="1015663"/>
          </a:xfrm>
          <a:prstGeom prst="rect">
            <a:avLst/>
          </a:prstGeom>
          <a:noFill/>
        </p:spPr>
        <p:txBody>
          <a:bodyPr wrap="square" rtlCol="0">
            <a:spAutoFit/>
          </a:bodyPr>
          <a:lstStyle/>
          <a:p>
            <a:pPr algn="ctr"/>
            <a:r>
              <a:rPr lang="en-US" sz="2000" b="1"/>
              <a:t>Now, take it apart while saying “1 less.”  Stop when you get to 3.</a:t>
            </a:r>
          </a:p>
        </p:txBody>
      </p:sp>
    </p:spTree>
    <p:extLst>
      <p:ext uri="{BB962C8B-B14F-4D97-AF65-F5344CB8AC3E}">
        <p14:creationId xmlns:p14="http://schemas.microsoft.com/office/powerpoint/2010/main" val="18833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369</Slides>
  <Notes>334</Notes>
  <HiddenSlides>0</HiddenSlides>
  <ScaleCrop>false</ScaleCrop>
  <HeadingPairs>
    <vt:vector size="4" baseType="variant">
      <vt:variant>
        <vt:lpstr>Theme</vt:lpstr>
      </vt:variant>
      <vt:variant>
        <vt:i4>1</vt:i4>
      </vt:variant>
      <vt:variant>
        <vt:lpstr>Slide Titles</vt:lpstr>
      </vt:variant>
      <vt:variant>
        <vt:i4>369</vt:i4>
      </vt:variant>
    </vt:vector>
  </HeadingPairs>
  <TitlesOfParts>
    <vt:vector size="370" baseType="lpstr">
      <vt:lpstr>Office Theme</vt:lpstr>
      <vt:lpstr>Module 3</vt:lpstr>
      <vt:lpstr>PowerPoint Presentation</vt:lpstr>
      <vt:lpstr>Lesson Links Click on the lesson you want to go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3</cp:revision>
  <cp:lastPrinted>2022-02-10T13:18:12Z</cp:lastPrinted>
  <dcterms:created xsi:type="dcterms:W3CDTF">2016-02-06T17:02:09Z</dcterms:created>
  <dcterms:modified xsi:type="dcterms:W3CDTF">2024-02-28T13:41:17Z</dcterms:modified>
</cp:coreProperties>
</file>